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5" r:id="rId5"/>
    <p:sldId id="267" r:id="rId6"/>
    <p:sldId id="262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63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6" r:id="rId26"/>
    <p:sldId id="287" r:id="rId27"/>
    <p:sldId id="288" r:id="rId28"/>
    <p:sldId id="289" r:id="rId29"/>
    <p:sldId id="324" r:id="rId30"/>
    <p:sldId id="291" r:id="rId31"/>
    <p:sldId id="290" r:id="rId32"/>
    <p:sldId id="292" r:id="rId33"/>
    <p:sldId id="325" r:id="rId34"/>
    <p:sldId id="293" r:id="rId35"/>
    <p:sldId id="294" r:id="rId36"/>
    <p:sldId id="295" r:id="rId37"/>
    <p:sldId id="296" r:id="rId38"/>
    <p:sldId id="297" r:id="rId39"/>
    <p:sldId id="298" r:id="rId40"/>
    <p:sldId id="353" r:id="rId41"/>
    <p:sldId id="299" r:id="rId42"/>
    <p:sldId id="300" r:id="rId43"/>
    <p:sldId id="301" r:id="rId44"/>
    <p:sldId id="302" r:id="rId45"/>
    <p:sldId id="304" r:id="rId46"/>
    <p:sldId id="305" r:id="rId47"/>
    <p:sldId id="359" r:id="rId48"/>
    <p:sldId id="306" r:id="rId49"/>
    <p:sldId id="307" r:id="rId50"/>
    <p:sldId id="308" r:id="rId51"/>
    <p:sldId id="309" r:id="rId52"/>
    <p:sldId id="364" r:id="rId53"/>
    <p:sldId id="311" r:id="rId54"/>
    <p:sldId id="313" r:id="rId55"/>
    <p:sldId id="312" r:id="rId56"/>
    <p:sldId id="314" r:id="rId57"/>
    <p:sldId id="369" r:id="rId58"/>
    <p:sldId id="315" r:id="rId59"/>
    <p:sldId id="316" r:id="rId60"/>
    <p:sldId id="373" r:id="rId61"/>
    <p:sldId id="374" r:id="rId62"/>
    <p:sldId id="375" r:id="rId63"/>
    <p:sldId id="317" r:id="rId64"/>
    <p:sldId id="318" r:id="rId65"/>
    <p:sldId id="320" r:id="rId66"/>
    <p:sldId id="321" r:id="rId67"/>
    <p:sldId id="322" r:id="rId68"/>
    <p:sldId id="323" r:id="rId69"/>
    <p:sldId id="259" r:id="rId7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BE1"/>
    <a:srgbClr val="1F536A"/>
    <a:srgbClr val="28637F"/>
    <a:srgbClr val="388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2"/>
    <p:restoredTop sz="96763"/>
  </p:normalViewPr>
  <p:slideViewPr>
    <p:cSldViewPr snapToGrid="0" showGuides="1">
      <p:cViewPr varScale="1">
        <p:scale>
          <a:sx n="82" d="100"/>
          <a:sy n="82" d="100"/>
        </p:scale>
        <p:origin x="101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A38E-BFB7-A9FA-D4A9-A6C20982A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C071AA-EB59-1E50-3676-ED7866269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CA5F63-2A7E-6F83-F7BB-F95930A84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8F65C3-91DF-FFA1-1158-D1AB36622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C9DD86-38C4-CF8B-013D-F5FB7568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520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873A3A-FEF0-1305-1254-D7D24C46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611F20-EA9C-93B9-1F14-8049CFAB2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47DC88-6EAC-13D1-D4A0-0B7D5664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DAFF4F-4539-1F88-FFB3-49A70B93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D9C0F4-6B4F-DE47-20B0-3651280F1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869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EE241-24AA-6FFD-F1A2-57660108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71C815-4C7D-6EE9-3BA3-9E8F18F79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B3D9D7-D0E6-DBFF-08A8-510C3736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01E7E-59A6-415C-A403-C985A9F1D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EC10D1-4D33-DCA2-EBE2-2A6A1F73A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159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2DA4C-BE4F-7512-174D-4CCC2500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C112E5-1B69-A90E-6EDE-958377C3FF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D9862EA-F400-7A17-BF4D-483BB0FA5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E48A4B4-1A76-5390-47FB-EFEECAEE9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738635-1191-1318-503F-AB9F8176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E3F786-24D2-C999-4998-22773283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25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11594-3E75-9415-7B5A-0B89D69F2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8A1D65-77F0-B21E-87C5-609B47761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0432BC-FF0E-5617-1992-9D89AB5F6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E51003-26B2-F1AE-7975-D2688210FE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99B6FB-71B9-8CB9-622B-C3D527457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0936295-6FB9-87D4-1581-5B1B4CB6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30752CF-D9A0-2538-C889-ADFA802E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7DC9B79-7284-0917-4375-23CB5DA6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34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60979-9285-8335-1032-5CBA02A14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37646B-0C74-1274-23F3-6B1D5318C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C247528-245B-F0FF-F067-27BF0FE9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7AC1359-564B-9929-076F-359BBF0D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39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CAEAC2-D9E2-9770-BEE6-DD604C0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D667F7-9D1F-0C69-92D4-CFECACF0E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233F90-EAFC-4F6A-A40F-47EB81560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2968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A7604-574C-9004-E316-0F8D84B4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0D855D-EB19-DE8D-2092-05F0B6F12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B8C22B-65E1-AF25-4CA2-EDC805348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C348F4-2852-5F66-5811-81AD121A5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CA4BB2-BF97-6F2E-09E3-BC3EA12B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24A869-1635-7EBD-C938-C8613566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67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13A245-541F-EF2D-9A79-68D4BEEC5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F245FF6-31B3-9DCD-1382-9D777938B4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F6034F-FB23-6A4D-8408-58F8F10B6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A230EC-1061-4D6A-504A-6BD42AAB1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392B87-B190-2100-6944-7221A921C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2B48C2-329E-CF0B-827D-FA2072CA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84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86F6D7-5262-C575-8563-24735519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A411E6-3106-9279-8BF4-9BA623404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E11E6D-EA23-9DAB-6C52-3B63112F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7BFD5A-A009-C4A5-70F4-35ADE24A6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8ECE6A-5107-B827-BEFC-FD9217F5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6DDE298-1482-7D93-77CF-2B91DAF81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7A4F66-8DE1-E6DF-711C-A6D7C1381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B9D1F0-45F2-5BD4-397B-1E867DD3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E762BC-ADA8-77C6-2FC6-B8C7D1124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875E4E-0B89-D0C9-2A6C-61B57564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20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EE317C5-2025-67D3-1211-4BB4AE1A1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BD8BB7-9081-BEB7-6CD7-77037F642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F24F9E-285A-9DCA-A838-EC873F760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EFDA-3B72-044F-86D2-3C6D60C6CD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2162BE-0E9E-F9B3-E4F0-5F3860C6A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9D4006-4E71-C8AA-D775-4E0FFA949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26425-01D8-914F-9AFF-311DBD679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5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7.png"/><Relationship Id="rId7" Type="http://schemas.openxmlformats.org/officeDocument/2006/relationships/image" Target="../media/image6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DC2E08C-548F-C68E-8379-4E3076E8B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64FDDCF-D29F-72EB-8C71-5A056C4CA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979" y="-541241"/>
            <a:ext cx="1600906" cy="22642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25B6BC-B7BF-C3B8-A0B3-E05BAD839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611" y="3429000"/>
            <a:ext cx="9144000" cy="1536298"/>
          </a:xfrm>
        </p:spPr>
        <p:txBody>
          <a:bodyPr>
            <a:normAutofit fontScale="90000"/>
          </a:bodyPr>
          <a:lstStyle/>
          <a:p>
            <a:pPr algn="l"/>
            <a:r>
              <a:rPr lang="pt-BR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Curso de técnicas</a:t>
            </a:r>
            <a:br>
              <a:rPr lang="pt-BR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avançadas de colorimetria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E37CD82-AF4A-E85F-5C9F-D376FB97D8DA}"/>
              </a:ext>
            </a:extLst>
          </p:cNvPr>
          <p:cNvCxnSpPr/>
          <p:nvPr/>
        </p:nvCxnSpPr>
        <p:spPr>
          <a:xfrm>
            <a:off x="819631" y="3429000"/>
            <a:ext cx="0" cy="1314450"/>
          </a:xfrm>
          <a:prstGeom prst="line">
            <a:avLst/>
          </a:prstGeom>
          <a:ln w="25400">
            <a:solidFill>
              <a:srgbClr val="56BBE1"/>
            </a:solidFill>
          </a:ln>
          <a:effectLst>
            <a:glow rad="82255">
              <a:srgbClr val="56BBE1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A2DDF31D-2422-5ADB-268B-0D4C82E331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387" y="590874"/>
            <a:ext cx="1986824" cy="198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20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F6A93-95D1-804B-8E72-D5CCEAB0C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FBB9DAC-CCD0-410F-7AE5-75792E70CB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F5ED4F-23FF-9639-0B71-C13FB55C5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21" y="365126"/>
            <a:ext cx="9757564" cy="1494154"/>
          </a:xfrm>
        </p:spPr>
        <p:txBody>
          <a:bodyPr>
            <a:normAutofit/>
          </a:bodyPr>
          <a:lstStyle/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4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FCD317-035D-F5B0-0DB8-C782972E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720" y="1695884"/>
            <a:ext cx="5928585" cy="17331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Apresentar os conceitos e técnicas fundamentais para a execução do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ajuste de cor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em repintura automotiva, visando agilidade, qualidade, precisão na aplicação, redução do tempo de serviço, garantindo um acabamento perfeito e profissional.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E7AAAC3-F9AC-1D65-078E-D40F69DD9C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1CBC759D-9ED3-7265-AABF-57D6CB65CF25}"/>
              </a:ext>
            </a:extLst>
          </p:cNvPr>
          <p:cNvCxnSpPr>
            <a:cxnSpLocks/>
          </p:cNvCxnSpPr>
          <p:nvPr/>
        </p:nvCxnSpPr>
        <p:spPr>
          <a:xfrm>
            <a:off x="747712" y="1774107"/>
            <a:ext cx="0" cy="757337"/>
          </a:xfrm>
          <a:prstGeom prst="line">
            <a:avLst/>
          </a:prstGeom>
          <a:ln w="25400">
            <a:solidFill>
              <a:srgbClr val="56BBE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E1546256-ECA7-8E70-3518-8285EFE51B37}"/>
              </a:ext>
            </a:extLst>
          </p:cNvPr>
          <p:cNvSpPr txBox="1">
            <a:spLocks/>
          </p:cNvSpPr>
          <p:nvPr/>
        </p:nvSpPr>
        <p:spPr>
          <a:xfrm>
            <a:off x="994720" y="3429000"/>
            <a:ext cx="5755401" cy="1888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Ao término deste curso, o treinando estará capacitado a aplicar técnicas de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ajuste de tonalidades e cores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com qualidade e precisão nas etapas de preparação, aplicação do acabamento, sem desperdício de tempo e consumo de materiais.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135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6DE0C7A-883A-391D-85A5-0546E9B167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FF4319-A59C-7C75-0DA3-831016DB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21" y="365126"/>
            <a:ext cx="9757564" cy="1494154"/>
          </a:xfrm>
        </p:spPr>
        <p:txBody>
          <a:bodyPr>
            <a:normAutofit/>
          </a:bodyPr>
          <a:lstStyle/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SOBRE </a:t>
            </a:r>
            <a:b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8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FÍSICA DA COR</a:t>
            </a:r>
            <a:endParaRPr lang="pt-BR" sz="4800" dirty="0">
              <a:solidFill>
                <a:srgbClr val="56BBE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8F6D9C4-5E20-47A0-68B3-F9AF5C97DE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Espaço Reservado para Conteúdo 6">
            <a:extLst>
              <a:ext uri="{FF2B5EF4-FFF2-40B4-BE49-F238E27FC236}">
                <a16:creationId xmlns:a16="http://schemas.microsoft.com/office/drawing/2014/main" id="{710ACBE3-5739-7F31-DFFA-DE1EFDEFB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21" y="1859280"/>
            <a:ext cx="4240858" cy="3849947"/>
          </a:xfrm>
          <a:effectLst/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SzPct val="100000"/>
              <a:buNone/>
            </a:pPr>
            <a:endParaRPr lang="pt-BR" sz="1800" dirty="0">
              <a:solidFill>
                <a:schemeClr val="bg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Processo de Cores</a:t>
            </a: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Percepção de Cor</a:t>
            </a: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Cores Sólidas</a:t>
            </a: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Cores Metálicas</a:t>
            </a: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Cores Metálicas/Perolizadas</a:t>
            </a: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Cores Perolizadas TriCoat</a:t>
            </a:r>
          </a:p>
          <a:p>
            <a:pPr marL="594360" indent="-457200">
              <a:buClr>
                <a:schemeClr val="bg1"/>
              </a:buClr>
              <a:buSzPct val="100000"/>
              <a:buNone/>
            </a:pPr>
            <a:r>
              <a:rPr lang="pt-B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Desvio das cores</a:t>
            </a:r>
          </a:p>
          <a:p>
            <a:pPr>
              <a:buClr>
                <a:schemeClr val="bg1"/>
              </a:buClr>
              <a:buSzPct val="100000"/>
              <a:buFont typeface="Wingdings" pitchFamily="2" charset="2"/>
              <a:buChar char="§"/>
            </a:pPr>
            <a:endParaRPr lang="pt-BR" sz="1800" dirty="0">
              <a:solidFill>
                <a:schemeClr val="bg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pt-BR" sz="1800" b="1" dirty="0">
              <a:solidFill>
                <a:schemeClr val="bg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endParaRPr lang="pt-BR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20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9EB7C-E691-BE07-1EE0-8AB8E1EF4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EC47A13-31C7-EA21-06BB-43C3CADA63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84555C6-D5D1-D918-EDE1-A7E459F4C4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983B6AE7-88A5-C0B6-FF74-DFDB387739D3}"/>
              </a:ext>
            </a:extLst>
          </p:cNvPr>
          <p:cNvSpPr txBox="1">
            <a:spLocks/>
          </p:cNvSpPr>
          <p:nvPr/>
        </p:nvSpPr>
        <p:spPr>
          <a:xfrm>
            <a:off x="644451" y="853471"/>
            <a:ext cx="9757564" cy="60674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O QUE É COR?</a:t>
            </a:r>
            <a:endParaRPr lang="pt-BR" sz="4800" dirty="0"/>
          </a:p>
        </p:txBody>
      </p:sp>
      <p:sp>
        <p:nvSpPr>
          <p:cNvPr id="2" name="Retângulo com Canto Diagonal Aparado 1">
            <a:extLst>
              <a:ext uri="{FF2B5EF4-FFF2-40B4-BE49-F238E27FC236}">
                <a16:creationId xmlns:a16="http://schemas.microsoft.com/office/drawing/2014/main" id="{2B550DDB-10AF-24B7-F417-237AF158D078}"/>
              </a:ext>
            </a:extLst>
          </p:cNvPr>
          <p:cNvSpPr/>
          <p:nvPr/>
        </p:nvSpPr>
        <p:spPr>
          <a:xfrm>
            <a:off x="7035800" y="2565401"/>
            <a:ext cx="4539187" cy="2674420"/>
          </a:xfrm>
          <a:prstGeom prst="snip2DiagRect">
            <a:avLst/>
          </a:prstGeom>
          <a:noFill/>
          <a:ln>
            <a:solidFill>
              <a:srgbClr val="56BBE1"/>
            </a:solidFill>
          </a:ln>
          <a:effectLst>
            <a:glow rad="63500">
              <a:srgbClr val="56BBE1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409A99BB-DA67-D2E9-7021-89B08535A6D8}"/>
              </a:ext>
            </a:extLst>
          </p:cNvPr>
          <p:cNvSpPr txBox="1">
            <a:spLocks/>
          </p:cNvSpPr>
          <p:nvPr/>
        </p:nvSpPr>
        <p:spPr>
          <a:xfrm>
            <a:off x="740385" y="1639061"/>
            <a:ext cx="5472839" cy="1494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Definição de cor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 É a percepção visual do cérebro à partir da luz refletida por um objeto e captada pelos olhos do observador.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90B5098C-F6BF-00D6-3F90-19B1FAB79D9D}"/>
              </a:ext>
            </a:extLst>
          </p:cNvPr>
          <p:cNvSpPr txBox="1">
            <a:spLocks/>
          </p:cNvSpPr>
          <p:nvPr/>
        </p:nvSpPr>
        <p:spPr>
          <a:xfrm>
            <a:off x="740385" y="3106746"/>
            <a:ext cx="5755401" cy="1888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Percepção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 Quando a luz incide sobre uma superfície, parte dos comprimentos de onda é absorvida e outra parte é refletida. A luz refletida chega aos nossos olhos e é interpretada pelo cérebro como uma determinada cor.</a:t>
            </a:r>
          </a:p>
          <a:p>
            <a:pPr marL="0" indent="0">
              <a:lnSpc>
                <a:spcPct val="150000"/>
              </a:lnSpc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1EBC1EB8-D90E-D3CB-6213-1A44E46EE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3211" y="2711719"/>
            <a:ext cx="4128096" cy="23534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540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31440-85F8-C09B-CFC3-712309B2E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BECCF22-07E8-0DC8-84C0-AC4CC20026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F086F1-D1E7-6B70-BB21-047932AA8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770" y="2195808"/>
            <a:ext cx="5324059" cy="112524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lançamento de novas cores no mercado automotivo, historicamente segue as principais tendências globais.</a:t>
            </a:r>
          </a:p>
          <a:p>
            <a:pPr marL="0" indent="0">
              <a:lnSpc>
                <a:spcPct val="110000"/>
              </a:lnSpc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626BAE6-3D37-1053-9B8D-2C2A08DA6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4" name="Retângulo com Canto Diagonal Aparado 3">
            <a:extLst>
              <a:ext uri="{FF2B5EF4-FFF2-40B4-BE49-F238E27FC236}">
                <a16:creationId xmlns:a16="http://schemas.microsoft.com/office/drawing/2014/main" id="{4E3679EA-CF5F-6619-141E-92B6A3E73CDD}"/>
              </a:ext>
            </a:extLst>
          </p:cNvPr>
          <p:cNvSpPr/>
          <p:nvPr/>
        </p:nvSpPr>
        <p:spPr>
          <a:xfrm>
            <a:off x="6534364" y="1879616"/>
            <a:ext cx="5324059" cy="3524591"/>
          </a:xfrm>
          <a:prstGeom prst="snip2DiagRect">
            <a:avLst/>
          </a:prstGeom>
          <a:noFill/>
          <a:ln>
            <a:solidFill>
              <a:srgbClr val="56BBE1"/>
            </a:solidFill>
          </a:ln>
          <a:effectLst>
            <a:glow rad="63500">
              <a:srgbClr val="56BBE1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FD150C39-8387-93B5-9160-B0CBF90D9084}"/>
              </a:ext>
            </a:extLst>
          </p:cNvPr>
          <p:cNvSpPr txBox="1">
            <a:spLocks/>
          </p:cNvSpPr>
          <p:nvPr/>
        </p:nvSpPr>
        <p:spPr>
          <a:xfrm>
            <a:off x="551983" y="624655"/>
            <a:ext cx="10657122" cy="149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PROCESSO DE CORES</a:t>
            </a:r>
            <a:endParaRPr lang="pt-BR" sz="4800" dirty="0">
              <a:solidFill>
                <a:schemeClr val="bg1"/>
              </a:solidFill>
            </a:endParaRPr>
          </a:p>
        </p:txBody>
      </p:sp>
      <p:pic>
        <p:nvPicPr>
          <p:cNvPr id="16" name="Imagem 6">
            <a:extLst>
              <a:ext uri="{FF2B5EF4-FFF2-40B4-BE49-F238E27FC236}">
                <a16:creationId xmlns:a16="http://schemas.microsoft.com/office/drawing/2014/main" id="{7273A664-126D-8619-8956-579C6375B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455" y="2036771"/>
            <a:ext cx="5016029" cy="32141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6573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E270D-610E-7829-3FB6-3072D5B5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303A048-0AF6-7310-ABA9-E6C33AF9C8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7099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5D87E0B-B8ED-C57B-770A-5C12207837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52BF29F8-C990-A46D-6253-1FDE49B27D90}"/>
              </a:ext>
            </a:extLst>
          </p:cNvPr>
          <p:cNvSpPr txBox="1">
            <a:spLocks/>
          </p:cNvSpPr>
          <p:nvPr/>
        </p:nvSpPr>
        <p:spPr>
          <a:xfrm>
            <a:off x="644450" y="430005"/>
            <a:ext cx="11355765" cy="149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PROCESSO DE CORES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324D4C9-237B-001B-6C46-B6CBFB2DC172}"/>
              </a:ext>
            </a:extLst>
          </p:cNvPr>
          <p:cNvSpPr txBox="1">
            <a:spLocks/>
          </p:cNvSpPr>
          <p:nvPr/>
        </p:nvSpPr>
        <p:spPr>
          <a:xfrm>
            <a:off x="1315737" y="1370536"/>
            <a:ext cx="6559299" cy="5536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 entre Pintura OEM e Repintura Automotiva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637534D-CAFB-936F-0A0F-A84B8EC97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691" y="2098525"/>
            <a:ext cx="7772400" cy="4130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1269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28069-6555-5D6F-3454-87ABAD9E4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A806A3D-8522-A497-6494-3D9F5603B9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66F6093-BA52-1618-A154-FC4EABE2AD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E64AAF93-6C45-8754-6F20-0BFF857D71B9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60674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1 – PROCESSO DE CORES</a:t>
            </a:r>
            <a:endParaRPr lang="pt-BR" sz="4800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4755E45-ACF6-0C88-748F-E476BA49EC85}"/>
              </a:ext>
            </a:extLst>
          </p:cNvPr>
          <p:cNvSpPr txBox="1">
            <a:spLocks/>
          </p:cNvSpPr>
          <p:nvPr/>
        </p:nvSpPr>
        <p:spPr>
          <a:xfrm>
            <a:off x="740384" y="1177082"/>
            <a:ext cx="9661630" cy="24192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A propriedade física e a química da tinta mudam drasticamente entre a pintura original a oficina, gerando variações de tonalidade.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alt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Temperatura de linha nas Fábrica X Estufa de Oficina: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A secagem na linha de produção OEM está padronizada entre 130 à 180°C alinhando as pérolas e alumínios.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A secagem à 60°C na oficina não é controlada, deixando os pigmentos sujeitos à desorientação alterando a tonalidade na "frente" e “ângulo".</a:t>
            </a:r>
          </a:p>
          <a:p>
            <a:pPr lvl="1" indent="-342900">
              <a:lnSpc>
                <a:spcPct val="100000"/>
              </a:lnSpc>
            </a:pPr>
            <a:endParaRPr lang="pt-BR" alt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t-BR" alt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89AEC223-EDD7-B9DE-51EF-B95E6B3DF9DD}"/>
              </a:ext>
            </a:extLst>
          </p:cNvPr>
          <p:cNvSpPr txBox="1">
            <a:spLocks/>
          </p:cNvSpPr>
          <p:nvPr/>
        </p:nvSpPr>
        <p:spPr>
          <a:xfrm>
            <a:off x="740384" y="3834711"/>
            <a:ext cx="9908565" cy="24192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alt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Aplicação Robotizada X Aplicação Manual</a:t>
            </a:r>
          </a:p>
          <a:p>
            <a:pPr marL="0" indent="0"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Os robôs aplicam a tinta com atomização eletrostática, pressão e distância constantes. </a:t>
            </a:r>
          </a:p>
          <a:p>
            <a:pPr marL="0" indent="0"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O fator humano introduz variações na velocidade da passada e na distância da pistola, mudando a orientação do alumínio.</a:t>
            </a:r>
          </a:p>
          <a:p>
            <a:pPr marL="0" indent="0">
              <a:buNone/>
            </a:pPr>
            <a:r>
              <a:rPr lang="pt-BR" alt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Clima Controlado X Temperatura Ambiente</a:t>
            </a:r>
          </a:p>
          <a:p>
            <a:pPr marL="0" indent="0"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 A fábrica opera a linha de pintura com controle de umidade e temperatura.</a:t>
            </a:r>
          </a:p>
          <a:p>
            <a:pPr marL="0" indent="0"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 Na oficina, a umidade e a temperatura alteram a secagem, exigindo adequação imediata nos diluentes/thinners e endurecedores.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01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E726-C0E3-4EDE-DDD1-60C3D53E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55EB7BF-5894-19A1-5261-ED3A7F3723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2EB94A-B8B4-53AD-B2E3-2988445160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F5E5FA59-7DA3-0D7C-7320-C7886E98AC03}"/>
              </a:ext>
            </a:extLst>
          </p:cNvPr>
          <p:cNvSpPr txBox="1">
            <a:spLocks/>
          </p:cNvSpPr>
          <p:nvPr/>
        </p:nvSpPr>
        <p:spPr>
          <a:xfrm>
            <a:off x="644450" y="65122"/>
            <a:ext cx="11355765" cy="149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PROCESSO DE CORES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5012898D-4AB4-80F2-321F-802266AA8D9F}"/>
              </a:ext>
            </a:extLst>
          </p:cNvPr>
          <p:cNvSpPr txBox="1">
            <a:spLocks/>
          </p:cNvSpPr>
          <p:nvPr/>
        </p:nvSpPr>
        <p:spPr>
          <a:xfrm>
            <a:off x="1315738" y="1022580"/>
            <a:ext cx="6225494" cy="5536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 pigmentos – Novos Efeitos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30BB846-CD24-FB14-7F2A-242FFA4BFC51}"/>
              </a:ext>
            </a:extLst>
          </p:cNvPr>
          <p:cNvSpPr txBox="1"/>
          <p:nvPr/>
        </p:nvSpPr>
        <p:spPr>
          <a:xfrm>
            <a:off x="1285171" y="3383524"/>
            <a:ext cx="1007432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Dificuldade no ajuste de cores: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Pigmentos básicos;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Pigmentos transparentes com partículas de alta tecnologia;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Alumínios especiais;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Pérolas comuns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Pérolas especiais dão profundidade e efeitos ópticos (camaleão);</a:t>
            </a:r>
          </a:p>
          <a:p>
            <a:pPr>
              <a:buNone/>
            </a:pP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desafio do colorista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 a estrutura, o efeito e reproduzi-los com precisão.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Escolha inadequada da partícula e pigmento pode gerar diferenças perceptíveis, sob diferentes condições de iluminação (metameria)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713F1BF-7D0C-EF71-D9DD-3EE5787F50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195" b="14134"/>
          <a:stretch>
            <a:fillRect/>
          </a:stretch>
        </p:blipFill>
        <p:spPr>
          <a:xfrm>
            <a:off x="1401254" y="1714111"/>
            <a:ext cx="7411556" cy="1016271"/>
          </a:xfrm>
          <a:prstGeom prst="rect">
            <a:avLst/>
          </a:prstGeom>
        </p:spPr>
      </p:pic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06A95F9-3C55-2666-9D7A-08F1B5566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64541"/>
              </p:ext>
            </p:extLst>
          </p:nvPr>
        </p:nvGraphicFramePr>
        <p:xfrm>
          <a:off x="1626918" y="2774426"/>
          <a:ext cx="7185892" cy="396240"/>
        </p:xfrm>
        <a:graphic>
          <a:graphicData uri="http://schemas.openxmlformats.org/drawingml/2006/table">
            <a:tbl>
              <a:tblPr firstRow="1" bandRow="1"/>
              <a:tblGrid>
                <a:gridCol w="1026556">
                  <a:extLst>
                    <a:ext uri="{9D8B030D-6E8A-4147-A177-3AD203B41FA5}">
                      <a16:colId xmlns:a16="http://schemas.microsoft.com/office/drawing/2014/main" val="613303697"/>
                    </a:ext>
                  </a:extLst>
                </a:gridCol>
                <a:gridCol w="1026556">
                  <a:extLst>
                    <a:ext uri="{9D8B030D-6E8A-4147-A177-3AD203B41FA5}">
                      <a16:colId xmlns:a16="http://schemas.microsoft.com/office/drawing/2014/main" val="2261172384"/>
                    </a:ext>
                  </a:extLst>
                </a:gridCol>
                <a:gridCol w="1026556">
                  <a:extLst>
                    <a:ext uri="{9D8B030D-6E8A-4147-A177-3AD203B41FA5}">
                      <a16:colId xmlns:a16="http://schemas.microsoft.com/office/drawing/2014/main" val="3612106758"/>
                    </a:ext>
                  </a:extLst>
                </a:gridCol>
                <a:gridCol w="1026556">
                  <a:extLst>
                    <a:ext uri="{9D8B030D-6E8A-4147-A177-3AD203B41FA5}">
                      <a16:colId xmlns:a16="http://schemas.microsoft.com/office/drawing/2014/main" val="1593835168"/>
                    </a:ext>
                  </a:extLst>
                </a:gridCol>
                <a:gridCol w="1026556">
                  <a:extLst>
                    <a:ext uri="{9D8B030D-6E8A-4147-A177-3AD203B41FA5}">
                      <a16:colId xmlns:a16="http://schemas.microsoft.com/office/drawing/2014/main" val="4066278086"/>
                    </a:ext>
                  </a:extLst>
                </a:gridCol>
                <a:gridCol w="1026556">
                  <a:extLst>
                    <a:ext uri="{9D8B030D-6E8A-4147-A177-3AD203B41FA5}">
                      <a16:colId xmlns:a16="http://schemas.microsoft.com/office/drawing/2014/main" val="1624216549"/>
                    </a:ext>
                  </a:extLst>
                </a:gridCol>
                <a:gridCol w="1026556">
                  <a:extLst>
                    <a:ext uri="{9D8B030D-6E8A-4147-A177-3AD203B41FA5}">
                      <a16:colId xmlns:a16="http://schemas.microsoft.com/office/drawing/2014/main" val="145986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Alumínio Silver Dólar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Alumínio Flake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Perolas Espec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Xirallics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Perolas Comum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Azul/Verde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Perolas Comum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Vermelhas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Micro 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Perolas Comum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chemeClr val="bg1"/>
                          </a:solidFill>
                          <a:latin typeface="-apple-system"/>
                        </a:rPr>
                        <a:t>Branca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686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71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90A77-11E9-CA87-C6DD-6095EA85C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C908B1-74FE-FC14-56B0-1FD43662CF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9F48C52-D416-A2CE-D4D1-2A61C44A56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E93AE39-3F18-9464-60B6-B18F87E7DD8C}"/>
              </a:ext>
            </a:extLst>
          </p:cNvPr>
          <p:cNvSpPr txBox="1">
            <a:spLocks/>
          </p:cNvSpPr>
          <p:nvPr/>
        </p:nvSpPr>
        <p:spPr>
          <a:xfrm>
            <a:off x="795506" y="683424"/>
            <a:ext cx="9917383" cy="10342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1 – PROCESSO DE CORES</a:t>
            </a:r>
          </a:p>
          <a:p>
            <a:r>
              <a:rPr lang="pt-BR" sz="35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 pigmentos e efeitos alteram as cores</a:t>
            </a:r>
          </a:p>
          <a:p>
            <a:endParaRPr lang="pt-BR" sz="4800" dirty="0"/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86AEA09F-19E3-FD2B-BAD5-FF33FEEA7676}"/>
              </a:ext>
            </a:extLst>
          </p:cNvPr>
          <p:cNvSpPr txBox="1">
            <a:spLocks/>
          </p:cNvSpPr>
          <p:nvPr/>
        </p:nvSpPr>
        <p:spPr>
          <a:xfrm>
            <a:off x="1029229" y="5094476"/>
            <a:ext cx="8637285" cy="15694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luz(1)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incide sobre o </a:t>
            </a:r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objeto(2)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 reflete em várias direções, causando diferenças de cor principalmente em metálicas e perolizadas; </a:t>
            </a:r>
          </a:p>
          <a:p>
            <a:pPr marL="342900" indent="-342900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Necessário o </a:t>
            </a:r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observador(3)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para analisar a cor conforme as instruções a seguir:</a:t>
            </a:r>
          </a:p>
          <a:p>
            <a:pPr marL="0" indent="0"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14763CF-D315-1090-94CD-CB5483613C6A}"/>
              </a:ext>
            </a:extLst>
          </p:cNvPr>
          <p:cNvGrpSpPr/>
          <p:nvPr/>
        </p:nvGrpSpPr>
        <p:grpSpPr>
          <a:xfrm>
            <a:off x="936761" y="2069678"/>
            <a:ext cx="6156000" cy="2718644"/>
            <a:chOff x="1171650" y="1832897"/>
            <a:chExt cx="6156000" cy="2718644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C9F53071-1702-07DD-5CAE-D0B9BA711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650" y="1832897"/>
              <a:ext cx="6156000" cy="2718644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38100">
              <a:solidFill>
                <a:srgbClr val="56BBE1"/>
              </a:solidFill>
              <a:miter lim="800000"/>
              <a:headEnd/>
              <a:tailEnd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Seta: para a Direita 3">
              <a:extLst>
                <a:ext uri="{FF2B5EF4-FFF2-40B4-BE49-F238E27FC236}">
                  <a16:creationId xmlns:a16="http://schemas.microsoft.com/office/drawing/2014/main" id="{48EB3701-4800-6FEF-3CC4-064539E1DBE1}"/>
                </a:ext>
              </a:extLst>
            </p:cNvPr>
            <p:cNvSpPr/>
            <p:nvPr/>
          </p:nvSpPr>
          <p:spPr>
            <a:xfrm rot="19939237" flipV="1">
              <a:off x="4097449" y="3056056"/>
              <a:ext cx="1302328" cy="143038"/>
            </a:xfrm>
            <a:prstGeom prst="rightArrow">
              <a:avLst/>
            </a:prstGeom>
            <a:solidFill>
              <a:schemeClr val="tx1"/>
            </a:solidFill>
            <a:ln w="38100" cmpd="dbl">
              <a:solidFill>
                <a:srgbClr val="56BB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Seta: para a Direita 4">
              <a:extLst>
                <a:ext uri="{FF2B5EF4-FFF2-40B4-BE49-F238E27FC236}">
                  <a16:creationId xmlns:a16="http://schemas.microsoft.com/office/drawing/2014/main" id="{32317BD9-E981-E8FD-A434-9E33142213AB}"/>
                </a:ext>
              </a:extLst>
            </p:cNvPr>
            <p:cNvSpPr/>
            <p:nvPr/>
          </p:nvSpPr>
          <p:spPr>
            <a:xfrm rot="19237096" flipV="1">
              <a:off x="3967487" y="2935997"/>
              <a:ext cx="1302328" cy="143038"/>
            </a:xfrm>
            <a:prstGeom prst="rightArrow">
              <a:avLst/>
            </a:prstGeom>
            <a:solidFill>
              <a:schemeClr val="tx1"/>
            </a:solidFill>
            <a:ln w="38100" cmpd="dbl">
              <a:solidFill>
                <a:srgbClr val="56BB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Seta: para a Direita 5">
              <a:extLst>
                <a:ext uri="{FF2B5EF4-FFF2-40B4-BE49-F238E27FC236}">
                  <a16:creationId xmlns:a16="http://schemas.microsoft.com/office/drawing/2014/main" id="{13B55D98-5D71-E103-7F34-A814B142EFB3}"/>
                </a:ext>
              </a:extLst>
            </p:cNvPr>
            <p:cNvSpPr/>
            <p:nvPr/>
          </p:nvSpPr>
          <p:spPr>
            <a:xfrm rot="18513590" flipV="1">
              <a:off x="3845739" y="2843422"/>
              <a:ext cx="1302328" cy="143038"/>
            </a:xfrm>
            <a:prstGeom prst="rightArrow">
              <a:avLst/>
            </a:prstGeom>
            <a:solidFill>
              <a:schemeClr val="tx1"/>
            </a:solidFill>
            <a:ln w="38100" cmpd="dbl">
              <a:solidFill>
                <a:srgbClr val="56BB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" name="Seta: para a Direita 6">
              <a:extLst>
                <a:ext uri="{FF2B5EF4-FFF2-40B4-BE49-F238E27FC236}">
                  <a16:creationId xmlns:a16="http://schemas.microsoft.com/office/drawing/2014/main" id="{A997BC70-572C-55A5-3741-BD8A8E1584CC}"/>
                </a:ext>
              </a:extLst>
            </p:cNvPr>
            <p:cNvSpPr/>
            <p:nvPr/>
          </p:nvSpPr>
          <p:spPr>
            <a:xfrm rot="17818011" flipV="1">
              <a:off x="3717309" y="2768815"/>
              <a:ext cx="1291306" cy="171228"/>
            </a:xfrm>
            <a:prstGeom prst="rightArrow">
              <a:avLst/>
            </a:prstGeom>
            <a:solidFill>
              <a:schemeClr val="tx1"/>
            </a:solidFill>
            <a:ln w="38100" cmpd="dbl">
              <a:solidFill>
                <a:srgbClr val="56BB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F5A9995-AA25-79AE-C598-1E88B558A5F0}"/>
              </a:ext>
            </a:extLst>
          </p:cNvPr>
          <p:cNvSpPr txBox="1"/>
          <p:nvPr/>
        </p:nvSpPr>
        <p:spPr>
          <a:xfrm>
            <a:off x="1935096" y="2181405"/>
            <a:ext cx="300082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02261A6-9AE1-27BC-72D8-435B65D2A693}"/>
              </a:ext>
            </a:extLst>
          </p:cNvPr>
          <p:cNvSpPr txBox="1"/>
          <p:nvPr/>
        </p:nvSpPr>
        <p:spPr>
          <a:xfrm>
            <a:off x="3835076" y="3782746"/>
            <a:ext cx="300082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DB138B5-8005-F422-8DB8-0FEA339E8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184" y="1773474"/>
            <a:ext cx="987759" cy="996274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4D1009F4-A9D4-6B79-A8BC-CF0E07072BC5}"/>
              </a:ext>
            </a:extLst>
          </p:cNvPr>
          <p:cNvSpPr txBox="1"/>
          <p:nvPr/>
        </p:nvSpPr>
        <p:spPr>
          <a:xfrm>
            <a:off x="5517222" y="2439525"/>
            <a:ext cx="240400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72570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91D07-ACB8-0D6B-F1A9-D02422D00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B0DCCF6-E075-E6C6-CCDF-8FF00D107F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4A4E5F1-2D51-F5F4-1B95-3B52E4E5F9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CF5E6775-B711-3BF1-6F53-ADAFB2145059}"/>
              </a:ext>
            </a:extLst>
          </p:cNvPr>
          <p:cNvSpPr txBox="1">
            <a:spLocks/>
          </p:cNvSpPr>
          <p:nvPr/>
        </p:nvSpPr>
        <p:spPr>
          <a:xfrm>
            <a:off x="607077" y="966838"/>
            <a:ext cx="11355765" cy="1150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PROCESSO DE CORES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 pigmentos e efeitos alteram as cores</a:t>
            </a:r>
          </a:p>
          <a:p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5F99A23A-5508-D262-79E1-0DF373D2776B}"/>
              </a:ext>
            </a:extLst>
          </p:cNvPr>
          <p:cNvSpPr txBox="1">
            <a:spLocks/>
          </p:cNvSpPr>
          <p:nvPr/>
        </p:nvSpPr>
        <p:spPr>
          <a:xfrm>
            <a:off x="1315738" y="1022580"/>
            <a:ext cx="6225494" cy="5536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DBEF13-B1A1-F1B5-61D4-0C298440C270}"/>
              </a:ext>
            </a:extLst>
          </p:cNvPr>
          <p:cNvSpPr txBox="1"/>
          <p:nvPr/>
        </p:nvSpPr>
        <p:spPr>
          <a:xfrm>
            <a:off x="607077" y="5799205"/>
            <a:ext cx="845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visualização deve ser feita com o iluminante atrás observador e a luz deve refletir abaixo dos olhos.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697B2B-9338-C1D9-F1BB-7C1DC8BF386C}"/>
              </a:ext>
            </a:extLst>
          </p:cNvPr>
          <p:cNvSpPr txBox="1"/>
          <p:nvPr/>
        </p:nvSpPr>
        <p:spPr>
          <a:xfrm>
            <a:off x="637643" y="1835832"/>
            <a:ext cx="845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– Ângulo 25</a:t>
            </a:r>
            <a:endParaRPr lang="pt-BR" alt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7999B11F-7A8E-BC80-4762-2DF080997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539" y="2445197"/>
            <a:ext cx="5184000" cy="32653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1188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F2705-AE5D-FA30-10BC-33B9D53F3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4B92351-BC7A-0C9F-8AF3-649DF8F51B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5DE63D0-B12C-D75B-B144-A62BCEDFDA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A1551457-85C2-9DD4-B4FE-4B877C6FAAAA}"/>
              </a:ext>
            </a:extLst>
          </p:cNvPr>
          <p:cNvSpPr txBox="1">
            <a:spLocks/>
          </p:cNvSpPr>
          <p:nvPr/>
        </p:nvSpPr>
        <p:spPr>
          <a:xfrm>
            <a:off x="607418" y="5808141"/>
            <a:ext cx="7546635" cy="10498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visualização deve ser feita com o iluminante atrás observador e com a luz refletida incidindo nos olhos. </a:t>
            </a:r>
          </a:p>
          <a:p>
            <a:pPr marL="0" indent="0">
              <a:buNone/>
            </a:pP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7CA697C-BC81-F206-AE27-96319FAA5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243" y="2401138"/>
            <a:ext cx="5492079" cy="32088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50C6082-67F6-43DF-0363-3E1A97DB2C21}"/>
              </a:ext>
            </a:extLst>
          </p:cNvPr>
          <p:cNvSpPr txBox="1">
            <a:spLocks/>
          </p:cNvSpPr>
          <p:nvPr/>
        </p:nvSpPr>
        <p:spPr>
          <a:xfrm>
            <a:off x="524750" y="683424"/>
            <a:ext cx="9917383" cy="10342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1 – PROCESSO DE CORES</a:t>
            </a:r>
          </a:p>
          <a:p>
            <a:r>
              <a:rPr lang="pt-BR" sz="35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 pigmentos e efeitos alteram as cores</a:t>
            </a:r>
          </a:p>
          <a:p>
            <a:endParaRPr lang="pt-BR" sz="4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21F7F2B-DEEE-E043-3443-45675232C3DF}"/>
              </a:ext>
            </a:extLst>
          </p:cNvPr>
          <p:cNvSpPr txBox="1"/>
          <p:nvPr/>
        </p:nvSpPr>
        <p:spPr>
          <a:xfrm>
            <a:off x="607418" y="1924476"/>
            <a:ext cx="845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Vista – Ângulo 45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966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731B3-0A91-923F-78F7-3A8EC7A14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DE0BF89-1FB2-C6C6-0BAD-1704D74B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8175A77-F501-34CD-92B8-9EB8256061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E67836B2-B65E-FB7F-E6D4-4CA2DEA88D92}"/>
              </a:ext>
            </a:extLst>
          </p:cNvPr>
          <p:cNvSpPr txBox="1">
            <a:spLocks/>
          </p:cNvSpPr>
          <p:nvPr/>
        </p:nvSpPr>
        <p:spPr>
          <a:xfrm>
            <a:off x="1618493" y="1022580"/>
            <a:ext cx="6225494" cy="5536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BA325BF-7BD2-9D78-4DC9-28AD595D534A}"/>
              </a:ext>
            </a:extLst>
          </p:cNvPr>
          <p:cNvSpPr txBox="1"/>
          <p:nvPr/>
        </p:nvSpPr>
        <p:spPr>
          <a:xfrm>
            <a:off x="930381" y="5675576"/>
            <a:ext cx="7896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visualização deve ser feita com o iluminante atrás observador e com o objeto paralelamente ao solo.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68BCF89-2710-B006-7DBB-1459C7A137C1}"/>
              </a:ext>
            </a:extLst>
          </p:cNvPr>
          <p:cNvSpPr txBox="1"/>
          <p:nvPr/>
        </p:nvSpPr>
        <p:spPr>
          <a:xfrm>
            <a:off x="869364" y="1882501"/>
            <a:ext cx="845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Flop – Ângulo 75</a:t>
            </a:r>
            <a:endParaRPr lang="pt-BR" alt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68F3608-A9AE-9569-DEF3-6A97CC597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947" y="2520428"/>
            <a:ext cx="5204077" cy="3024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2F0B59A-4032-F5D9-07AB-EDF40B16FC48}"/>
              </a:ext>
            </a:extLst>
          </p:cNvPr>
          <p:cNvSpPr txBox="1">
            <a:spLocks/>
          </p:cNvSpPr>
          <p:nvPr/>
        </p:nvSpPr>
        <p:spPr>
          <a:xfrm>
            <a:off x="836235" y="950398"/>
            <a:ext cx="11355765" cy="1150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PROCESSO DE CORES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 pigmentos e efeitos alteram as cores</a:t>
            </a:r>
          </a:p>
          <a:p>
            <a:endParaRPr lang="pt-BR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21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8B98F-1EFE-2068-0C10-24F2F4177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4B52E44-121F-F894-F2D5-9DCD5A8C10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E852ABC-6A65-469E-BE6E-4DE375C263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D122C39D-BE01-9644-6099-64A1A03D5ECF}"/>
              </a:ext>
            </a:extLst>
          </p:cNvPr>
          <p:cNvSpPr txBox="1">
            <a:spLocks/>
          </p:cNvSpPr>
          <p:nvPr/>
        </p:nvSpPr>
        <p:spPr>
          <a:xfrm>
            <a:off x="1063109" y="5649646"/>
            <a:ext cx="8163084" cy="10498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visualização deve ser feita com o iluminante na frente do observador e com a luz refletida incidindo no solo. </a:t>
            </a:r>
          </a:p>
          <a:p>
            <a:pPr marL="0" indent="0">
              <a:buNone/>
            </a:pP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1ED53F43-E4C1-2C72-9480-3B9020A51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000" y="2475782"/>
            <a:ext cx="5184000" cy="3024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91B82F4-2D55-B0EF-7316-4F7B09E03852}"/>
              </a:ext>
            </a:extLst>
          </p:cNvPr>
          <p:cNvSpPr txBox="1">
            <a:spLocks/>
          </p:cNvSpPr>
          <p:nvPr/>
        </p:nvSpPr>
        <p:spPr>
          <a:xfrm>
            <a:off x="795506" y="683424"/>
            <a:ext cx="9917383" cy="10342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1 – PROCESSO DE CORES</a:t>
            </a:r>
          </a:p>
          <a:p>
            <a:r>
              <a:rPr lang="pt-BR" sz="35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 pigmentos e efeitos alteram as cores</a:t>
            </a:r>
          </a:p>
          <a:p>
            <a:endParaRPr lang="pt-BR" sz="48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2F608FC-2DF9-611C-BA77-EB982F2C178A}"/>
              </a:ext>
            </a:extLst>
          </p:cNvPr>
          <p:cNvSpPr txBox="1"/>
          <p:nvPr/>
        </p:nvSpPr>
        <p:spPr>
          <a:xfrm>
            <a:off x="878174" y="1924476"/>
            <a:ext cx="845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Flop – Ângulo de 110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72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67F82-8772-B603-0C5B-8865737E7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D719B6A-C4D0-862D-3F7B-F9B5E03D4B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A0F1BAA-722F-D5CE-4D6B-AD4E8FD965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1B76B624-EE31-EB70-4AFF-CA25410956DC}"/>
              </a:ext>
            </a:extLst>
          </p:cNvPr>
          <p:cNvSpPr txBox="1">
            <a:spLocks/>
          </p:cNvSpPr>
          <p:nvPr/>
        </p:nvSpPr>
        <p:spPr>
          <a:xfrm>
            <a:off x="676220" y="76343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PERCEPÇÃO DE COR</a:t>
            </a:r>
            <a:endParaRPr lang="pt-BR" sz="4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C017A1-EA09-45D0-27D8-033A9474C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2260" y="2507272"/>
            <a:ext cx="2636293" cy="25646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2FC6B4-D43F-9992-BAEA-BA037C7B2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2130" y="2480494"/>
            <a:ext cx="2636293" cy="25752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27A4510-1B42-AAB6-406D-6978A2FE3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174" y="5230675"/>
            <a:ext cx="5384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000" dirty="0">
                <a:solidFill>
                  <a:schemeClr val="bg1"/>
                </a:solidFill>
                <a:latin typeface="Arial Nova" panose="020B0504020202020204" pitchFamily="34" charset="0"/>
                <a:cs typeface="Tahoma" panose="020B0604030504040204" pitchFamily="34" charset="0"/>
              </a:rPr>
              <a:t>74</a:t>
            </a:r>
            <a:endParaRPr lang="pt-BR" altLang="pt-BR" sz="2400" dirty="0">
              <a:solidFill>
                <a:schemeClr val="bg1"/>
              </a:solidFill>
              <a:latin typeface="Arial Nova" panose="020B05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99E4949-402B-2106-8038-549759016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8050" y="5230675"/>
            <a:ext cx="15644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pt-BR" sz="2000" dirty="0">
                <a:solidFill>
                  <a:schemeClr val="bg1"/>
                </a:solidFill>
                <a:latin typeface="Arial Nova" panose="020B0504020202020204" pitchFamily="34" charset="0"/>
                <a:cs typeface="Tahoma" panose="020B0604030504040204" pitchFamily="34" charset="0"/>
              </a:rPr>
              <a:t>42</a:t>
            </a:r>
            <a:endParaRPr lang="pt-BR" altLang="pt-BR" sz="2400" dirty="0">
              <a:solidFill>
                <a:schemeClr val="bg1"/>
              </a:solidFill>
              <a:latin typeface="Arial Nova" panose="020B05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86F22C86-81A5-E564-16AC-3FB19DF8D662}"/>
              </a:ext>
            </a:extLst>
          </p:cNvPr>
          <p:cNvSpPr txBox="1">
            <a:spLocks/>
          </p:cNvSpPr>
          <p:nvPr/>
        </p:nvSpPr>
        <p:spPr>
          <a:xfrm>
            <a:off x="676221" y="1978425"/>
            <a:ext cx="5032429" cy="29011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Daltonismo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percepção das cores pode variar de uma pessoa para outra e podem influenciar diretamente a identificação e a avaliação de tonalidades.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colorimetria, enxergar corretamente as diferenças de cor é fundamental para realizar um ajuste preciso da tonalidade.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D546B31C-E357-78EA-588A-C7C31D404461}"/>
              </a:ext>
            </a:extLst>
          </p:cNvPr>
          <p:cNvSpPr txBox="1">
            <a:spLocks/>
          </p:cNvSpPr>
          <p:nvPr/>
        </p:nvSpPr>
        <p:spPr>
          <a:xfrm>
            <a:off x="6433389" y="1917241"/>
            <a:ext cx="4676615" cy="4312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 de Daltonismo</a:t>
            </a:r>
          </a:p>
        </p:txBody>
      </p:sp>
    </p:spTree>
    <p:extLst>
      <p:ext uri="{BB962C8B-B14F-4D97-AF65-F5344CB8AC3E}">
        <p14:creationId xmlns:p14="http://schemas.microsoft.com/office/powerpoint/2010/main" val="191061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B51AD-962B-CE4F-6D0F-E05DAA29E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5291D84-72F0-D5EB-D6D1-2F1A85AFC9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A060A68-9BCA-80F2-F3BD-5FD718B825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35B718E8-81B0-8A33-22AF-7F792E90E3E2}"/>
              </a:ext>
            </a:extLst>
          </p:cNvPr>
          <p:cNvSpPr txBox="1">
            <a:spLocks/>
          </p:cNvSpPr>
          <p:nvPr/>
        </p:nvSpPr>
        <p:spPr>
          <a:xfrm>
            <a:off x="644451" y="852060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2 – PERCEPÇÃO DE COR 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 de Daltonismo</a:t>
            </a:r>
            <a:endParaRPr lang="pt-BR" sz="4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65C5551B-A658-7FCF-AE3D-5B722D3E2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875"/>
          <a:stretch>
            <a:fillRect/>
          </a:stretch>
        </p:blipFill>
        <p:spPr bwMode="auto">
          <a:xfrm>
            <a:off x="4814949" y="2472368"/>
            <a:ext cx="3237753" cy="29892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1DC81A-1FA5-9BA6-3AC4-4FE3B396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209" y="2472368"/>
            <a:ext cx="3211513" cy="29892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BA64393-BC93-C629-9B21-EB0596FD5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200" y="5461630"/>
            <a:ext cx="561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 b="1" dirty="0"/>
              <a:t>26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242D153-962B-480C-86C3-37F7BEEBE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037" y="5528886"/>
            <a:ext cx="55086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5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0708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8B3C2-8FF3-FCF8-4521-12EE418F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4747E83-7861-3F9B-645D-B7E2E2B39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EBA3F4-4B23-BD04-5CDB-509FC605B6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79E3A47-BAD8-A13E-F224-6D57C0D97BC0}"/>
              </a:ext>
            </a:extLst>
          </p:cNvPr>
          <p:cNvSpPr txBox="1">
            <a:spLocks/>
          </p:cNvSpPr>
          <p:nvPr/>
        </p:nvSpPr>
        <p:spPr>
          <a:xfrm>
            <a:off x="676220" y="970258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PERCEPÇÃO DE COR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36179BAA-69FB-7640-0B6F-E50DAF3C6FD5}"/>
              </a:ext>
            </a:extLst>
          </p:cNvPr>
          <p:cNvSpPr txBox="1">
            <a:spLocks/>
          </p:cNvSpPr>
          <p:nvPr/>
        </p:nvSpPr>
        <p:spPr>
          <a:xfrm>
            <a:off x="676221" y="2122295"/>
            <a:ext cx="5419779" cy="32007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Nós vemos a cor corretamente? </a:t>
            </a:r>
          </a:p>
          <a:p>
            <a:pPr marL="0" indent="0">
              <a:buNone/>
            </a:pPr>
            <a:endParaRPr lang="pt-BR" alt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ausência de luz, todos os objetos perdem a cor, isto leva-nos portanto a concluir que:  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Não há cor sem luz;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Não há cor sem o objeto;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Não há cor sem observador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2">
            <a:extLst>
              <a:ext uri="{FF2B5EF4-FFF2-40B4-BE49-F238E27FC236}">
                <a16:creationId xmlns:a16="http://schemas.microsoft.com/office/drawing/2014/main" id="{593B8FD6-F563-F8F6-275B-7AB22BB6C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1185" y="2257588"/>
            <a:ext cx="5226142" cy="34297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9417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3641B-866B-24F5-9A2F-55D709D5B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042A524-5C5B-C84C-3B90-2918459E0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7D0A3F6-733A-C6B8-B189-EB4D0A8BC8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07907E3B-6760-43FB-F72B-7A61282409AB}"/>
              </a:ext>
            </a:extLst>
          </p:cNvPr>
          <p:cNvSpPr txBox="1">
            <a:spLocks/>
          </p:cNvSpPr>
          <p:nvPr/>
        </p:nvSpPr>
        <p:spPr>
          <a:xfrm>
            <a:off x="644451" y="943104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2 – PERCEPÇÃO DE COR 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Definição de luz branca</a:t>
            </a:r>
            <a:endParaRPr lang="pt-BR" sz="48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A95A8A4-7630-B9BF-395A-AC8A7121A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9917" y="2548831"/>
            <a:ext cx="5222527" cy="28713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0132204C-36F5-1215-0E14-785F437745AD}"/>
              </a:ext>
            </a:extLst>
          </p:cNvPr>
          <p:cNvSpPr txBox="1">
            <a:spLocks/>
          </p:cNvSpPr>
          <p:nvPr/>
        </p:nvSpPr>
        <p:spPr>
          <a:xfrm>
            <a:off x="644451" y="2361792"/>
            <a:ext cx="4852223" cy="1494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luz branca não é uma cor única, mas a mistura de todas as cores do espectro visível (arco-íris).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53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3D95D-C882-CA93-0BED-BB16BF799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C2FEDBA-9CCC-B29E-424B-7DCFE6BC9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1B46A2E-363A-32CA-BDC0-D24262002B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3B8192DB-C6A6-E1B7-83C7-88B2FAA20164}"/>
              </a:ext>
            </a:extLst>
          </p:cNvPr>
          <p:cNvSpPr txBox="1">
            <a:spLocks/>
          </p:cNvSpPr>
          <p:nvPr/>
        </p:nvSpPr>
        <p:spPr>
          <a:xfrm>
            <a:off x="676220" y="76343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</a:t>
            </a:r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PERCEPÇÃO DE COR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64B32FFE-277A-C317-A429-5092DFC5A95A}"/>
              </a:ext>
            </a:extLst>
          </p:cNvPr>
          <p:cNvSpPr txBox="1">
            <a:spLocks/>
          </p:cNvSpPr>
          <p:nvPr/>
        </p:nvSpPr>
        <p:spPr>
          <a:xfrm>
            <a:off x="676221" y="1828629"/>
            <a:ext cx="4933150" cy="32889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 tipos de luzes influenciam nas tonalidades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Natural: 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Luz do dia;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Céu azul claro;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Raios de sol/céu nublado;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Céu nublado;</a:t>
            </a:r>
          </a:p>
          <a:p>
            <a:pPr marL="0" indent="0"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Céu nublado muito escuro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11">
            <a:extLst>
              <a:ext uri="{FF2B5EF4-FFF2-40B4-BE49-F238E27FC236}">
                <a16:creationId xmlns:a16="http://schemas.microsoft.com/office/drawing/2014/main" id="{D83D24DA-6E14-9ABD-070C-6F11B675F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2221" y="1940516"/>
            <a:ext cx="4824413" cy="29098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113067ED-DE74-8F3D-225D-3E0182D0F81D}"/>
              </a:ext>
            </a:extLst>
          </p:cNvPr>
          <p:cNvSpPr txBox="1">
            <a:spLocks/>
          </p:cNvSpPr>
          <p:nvPr/>
        </p:nvSpPr>
        <p:spPr>
          <a:xfrm>
            <a:off x="7125128" y="5117546"/>
            <a:ext cx="4390651" cy="7366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alt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 climáticas influenciam a sua percepção de cor.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pt-B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618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33A7-AF98-3D53-ECCA-C500E7B7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F678320-3D16-46D5-C826-DCF79BEB7D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0FCEB6F-CBF9-E0FC-17BF-8A8082EC11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41D76C39-45D5-3205-359B-725EA75CAD9E}"/>
              </a:ext>
            </a:extLst>
          </p:cNvPr>
          <p:cNvSpPr txBox="1">
            <a:spLocks/>
          </p:cNvSpPr>
          <p:nvPr/>
        </p:nvSpPr>
        <p:spPr>
          <a:xfrm>
            <a:off x="644451" y="822724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2 – PERCEPÇÃO DE COR 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Metamerismo</a:t>
            </a:r>
            <a:endParaRPr lang="pt-BR" sz="4800" dirty="0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F1A4DCB1-7860-292D-5E72-51FDE04424E4}"/>
              </a:ext>
            </a:extLst>
          </p:cNvPr>
          <p:cNvSpPr txBox="1">
            <a:spLocks/>
          </p:cNvSpPr>
          <p:nvPr/>
        </p:nvSpPr>
        <p:spPr>
          <a:xfrm>
            <a:off x="743905" y="2241412"/>
            <a:ext cx="5526313" cy="32076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900"/>
              </a:spcBef>
              <a:spcAft>
                <a:spcPts val="1200"/>
              </a:spcAft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A tonalidade da cor muda quando é observada em diferentes tipos de iluminantes. </a:t>
            </a:r>
          </a:p>
          <a:p>
            <a:pPr marL="0" indent="0">
              <a:spcBef>
                <a:spcPts val="900"/>
              </a:spcBef>
              <a:spcAft>
                <a:spcPts val="1200"/>
              </a:spcAft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O metamerismo surge quando utilizamos pigmentos diferentes dos utilizados na fórmula original.</a:t>
            </a:r>
            <a:endParaRPr lang="pt-BR" alt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8">
            <a:extLst>
              <a:ext uri="{FF2B5EF4-FFF2-40B4-BE49-F238E27FC236}">
                <a16:creationId xmlns:a16="http://schemas.microsoft.com/office/drawing/2014/main" id="{D64A13F2-1E56-6597-9FFC-EF9896331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2220" y="2133029"/>
            <a:ext cx="5577779" cy="25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4">
            <a:extLst>
              <a:ext uri="{FF2B5EF4-FFF2-40B4-BE49-F238E27FC236}">
                <a16:creationId xmlns:a16="http://schemas.microsoft.com/office/drawing/2014/main" id="{FE6BA4D3-DD4F-B9B6-8206-1659F5D44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7453" y="4387695"/>
            <a:ext cx="2627312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EBBEC22-6FF4-BC3B-FEED-E055B42D1465}"/>
              </a:ext>
            </a:extLst>
          </p:cNvPr>
          <p:cNvSpPr txBox="1">
            <a:spLocks/>
          </p:cNvSpPr>
          <p:nvPr/>
        </p:nvSpPr>
        <p:spPr>
          <a:xfrm>
            <a:off x="6605427" y="2472128"/>
            <a:ext cx="1943100" cy="64452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t-BR" sz="29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Luz artificial </a:t>
            </a:r>
            <a:b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1B05BD5-8E09-6349-AAC1-5154B8F288A2}"/>
              </a:ext>
            </a:extLst>
          </p:cNvPr>
          <p:cNvSpPr txBox="1">
            <a:spLocks/>
          </p:cNvSpPr>
          <p:nvPr/>
        </p:nvSpPr>
        <p:spPr>
          <a:xfrm>
            <a:off x="8952743" y="2490653"/>
            <a:ext cx="1944688" cy="64452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t-BR" sz="29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Luz natural </a:t>
            </a:r>
            <a:br>
              <a:rPr lang="pt-BR" sz="320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539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F43B8-3361-19A1-94E5-73623416C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7CD967F-FF8D-52B2-65EA-DDC9B6C814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755FD6E-CCD7-C0BD-7873-06511DB751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18676C8B-AA41-16C1-989B-3952B13DE485}"/>
              </a:ext>
            </a:extLst>
          </p:cNvPr>
          <p:cNvSpPr txBox="1">
            <a:spLocks/>
          </p:cNvSpPr>
          <p:nvPr/>
        </p:nvSpPr>
        <p:spPr>
          <a:xfrm>
            <a:off x="676220" y="76343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</a:t>
            </a:r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PERCEPÇÃO DE COR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50B212DB-9045-A269-6396-56FCCF281C9F}"/>
              </a:ext>
            </a:extLst>
          </p:cNvPr>
          <p:cNvSpPr txBox="1">
            <a:spLocks/>
          </p:cNvSpPr>
          <p:nvPr/>
        </p:nvSpPr>
        <p:spPr>
          <a:xfrm>
            <a:off x="812587" y="5676130"/>
            <a:ext cx="5419779" cy="4184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similares e a influência das luzes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pt-BR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74D0DE3-114E-B97E-8450-87B7D8B65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722" t="3457" r="2487" b="5617"/>
          <a:stretch>
            <a:fillRect/>
          </a:stretch>
        </p:blipFill>
        <p:spPr bwMode="auto">
          <a:xfrm>
            <a:off x="812587" y="1629584"/>
            <a:ext cx="7056000" cy="38884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61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51AE6-8FF6-5094-49B0-310849445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9993CDE-822B-7FF3-2504-1D7CDAA73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4EC1267-4D6D-D28B-3622-8497428BA5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DAE01DEB-B8D1-1AF7-50FC-A4D27A6F4211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2 – PERCEPÇÃO DE COR </a:t>
            </a:r>
          </a:p>
          <a:p>
            <a:r>
              <a:rPr lang="pt-BR" sz="28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Fixação: teste de ilusão de fadiga</a:t>
            </a:r>
            <a:endParaRPr lang="pt-BR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73B258E-4000-0F26-CA44-64A51CF75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049" y="1896714"/>
            <a:ext cx="7945887" cy="437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6720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62E0E-FA82-2D02-FDE0-5D2175A3B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46B9C1A-08CF-EC36-6C7D-DB71E5E7CB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02E738B-1E42-8500-59C8-6732CEA1CC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2CBA3A6D-6816-2112-315D-88693293562E}"/>
              </a:ext>
            </a:extLst>
          </p:cNvPr>
          <p:cNvSpPr txBox="1">
            <a:spLocks/>
          </p:cNvSpPr>
          <p:nvPr/>
        </p:nvSpPr>
        <p:spPr>
          <a:xfrm>
            <a:off x="676220" y="76343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</a:t>
            </a:r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PERCEPÇÃO DE COR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B28D26CA-947C-D556-C05E-0EE711192C1C}"/>
              </a:ext>
            </a:extLst>
          </p:cNvPr>
          <p:cNvSpPr txBox="1">
            <a:spLocks/>
          </p:cNvSpPr>
          <p:nvPr/>
        </p:nvSpPr>
        <p:spPr>
          <a:xfrm>
            <a:off x="1258340" y="5885348"/>
            <a:ext cx="7643064" cy="40348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um breve momento a cor se apresenta mais vermelha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2CF01C56-1ACD-A19F-76A3-C9304D1F5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360" t="2622" r="4400" b="5731"/>
          <a:stretch>
            <a:fillRect/>
          </a:stretch>
        </p:blipFill>
        <p:spPr bwMode="auto">
          <a:xfrm>
            <a:off x="1044000" y="1742601"/>
            <a:ext cx="7056000" cy="38884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4986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00AAA-3559-0D67-E28E-15B000D18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FA3624A-66CB-9B03-5906-FB70EEDD3B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70FDBF9-58DD-E3B9-9BE3-BD4672966F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E0D10F1-E3C1-A313-8F74-CAD4941223A9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 de cores sólidas</a:t>
            </a:r>
            <a:endParaRPr lang="pt-BR" sz="48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431AE09-0092-17ED-3B1F-DA7586E6645D}"/>
              </a:ext>
            </a:extLst>
          </p:cNvPr>
          <p:cNvSpPr txBox="1"/>
          <p:nvPr/>
        </p:nvSpPr>
        <p:spPr>
          <a:xfrm>
            <a:off x="768524" y="1957573"/>
            <a:ext cx="4114800" cy="16312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Em cores sólidas temos:</a:t>
            </a:r>
          </a:p>
          <a:p>
            <a:pPr>
              <a:defRPr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Monocamada</a:t>
            </a:r>
          </a:p>
          <a:p>
            <a:pPr indent="-342900">
              <a:buFont typeface="Arial" panose="020B0604020202020204" pitchFamily="34" charset="0"/>
              <a:buChar char="•"/>
              <a:defRPr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Dupla camada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AA1692D-64F6-7564-E38F-7F8F7580E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570" y="2117280"/>
            <a:ext cx="4383846" cy="158949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AFF34E1-EE1D-D275-9EB5-F9CEEC8009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169" y="4375107"/>
            <a:ext cx="4383846" cy="148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74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ADA9E-747F-C760-57B6-B22B53849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86D339-03C8-6F9C-F0F4-B5B0279602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61080F6-DEC5-F5E1-34CE-5B25DFF655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549D5D12-75D6-96F1-D3E5-4DAA95A97620}"/>
              </a:ext>
            </a:extLst>
          </p:cNvPr>
          <p:cNvSpPr txBox="1">
            <a:spLocks/>
          </p:cNvSpPr>
          <p:nvPr/>
        </p:nvSpPr>
        <p:spPr>
          <a:xfrm>
            <a:off x="676220" y="55046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</a:t>
            </a:r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SÓLIDAS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83D72531-92F9-45AC-7882-B2AB0B06E6D9}"/>
              </a:ext>
            </a:extLst>
          </p:cNvPr>
          <p:cNvSpPr txBox="1">
            <a:spLocks/>
          </p:cNvSpPr>
          <p:nvPr/>
        </p:nvSpPr>
        <p:spPr>
          <a:xfrm>
            <a:off x="1658094" y="3861286"/>
            <a:ext cx="6934128" cy="4184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 das cores sólidas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F81A4DEB-622E-1248-C6C3-289BF4352034}"/>
              </a:ext>
            </a:extLst>
          </p:cNvPr>
          <p:cNvSpPr txBox="1">
            <a:spLocks/>
          </p:cNvSpPr>
          <p:nvPr/>
        </p:nvSpPr>
        <p:spPr>
          <a:xfrm>
            <a:off x="1658094" y="4487259"/>
            <a:ext cx="7941686" cy="21632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primárias: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Base de toda as cores;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Cores puras;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Não podem ser criadas pela mistura de outras cores; 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Cores secundárias e terciárias;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Criadas pela combinação das outras cores.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FD8B6B1-B22E-CF57-1DBE-E68894514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216" y="1422434"/>
            <a:ext cx="6886772" cy="22601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8884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8863A-A08E-E264-47E9-CC359956C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4AA6EB9-853D-317E-9E55-18C0FB2C1A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EC2FA2C-35A6-08DC-69A4-80B845C780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78E46B62-04E6-2068-BDED-420481AD44CD}"/>
              </a:ext>
            </a:extLst>
          </p:cNvPr>
          <p:cNvSpPr txBox="1">
            <a:spLocks/>
          </p:cNvSpPr>
          <p:nvPr/>
        </p:nvSpPr>
        <p:spPr>
          <a:xfrm>
            <a:off x="676220" y="76343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  <a:endParaRPr lang="pt-BR" sz="4800" dirty="0"/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8D451AA8-0F18-7639-1E36-1A9E62918598}"/>
              </a:ext>
            </a:extLst>
          </p:cNvPr>
          <p:cNvSpPr txBox="1">
            <a:spLocks/>
          </p:cNvSpPr>
          <p:nvPr/>
        </p:nvSpPr>
        <p:spPr>
          <a:xfrm>
            <a:off x="1595464" y="3677096"/>
            <a:ext cx="6934128" cy="4184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 das cores sólidas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7C4DA97-07FF-7673-2CFA-7C227A6B1FA3}"/>
              </a:ext>
            </a:extLst>
          </p:cNvPr>
          <p:cNvSpPr txBox="1">
            <a:spLocks/>
          </p:cNvSpPr>
          <p:nvPr/>
        </p:nvSpPr>
        <p:spPr>
          <a:xfrm>
            <a:off x="1595464" y="3886314"/>
            <a:ext cx="7941686" cy="270969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Cores primárias: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Base de toda as cores;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Cores puras;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Não podem ser criadas pela mistura de outras cores; 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Cores secundárias e terciárias;</a:t>
            </a:r>
          </a:p>
          <a:p>
            <a:pPr marL="0" indent="0" algn="just">
              <a:lnSpc>
                <a:spcPts val="1700"/>
              </a:lnSpc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Criadas pela combinação das outras cores.</a:t>
            </a:r>
          </a:p>
          <a:p>
            <a:pPr marL="0" indent="0">
              <a:lnSpc>
                <a:spcPts val="1700"/>
              </a:lnSpc>
              <a:buFont typeface="Arial" panose="020B0604020202020204" pitchFamily="34" charset="0"/>
              <a:buNone/>
            </a:pP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2D08FED-EA6B-F0BE-589C-7FD2F5E89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464" y="1773648"/>
            <a:ext cx="7772400" cy="16942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2314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3612-441D-8C96-4304-3A210FE34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1E5CFE-3388-03E1-38AD-EA3FD8115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CDB79EE-0CC0-7555-39CC-63188A798B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13864C52-CF6A-F41C-8531-83173EFEBCF6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Mistura das cores primárias</a:t>
            </a:r>
            <a:endParaRPr lang="pt-BR" sz="48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2ABCFB3-53A5-CD82-C489-E29143554866}"/>
              </a:ext>
            </a:extLst>
          </p:cNvPr>
          <p:cNvSpPr txBox="1"/>
          <p:nvPr/>
        </p:nvSpPr>
        <p:spPr>
          <a:xfrm>
            <a:off x="644451" y="1936283"/>
            <a:ext cx="10683801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Princípio da Neutralização Cromática</a:t>
            </a:r>
          </a:p>
          <a:p>
            <a:pPr>
              <a:defRPr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Roxo e Amarelo: São cores complementares (opostas no círculo cromático).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Combinação resulta em preto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Anulação mútua – absorve a toda a luz e elimina o reflexo colorido.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Na Repintura: 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Corrigir desvios (gotas de violeta para anular o amarelado de um branco ou prata).</a:t>
            </a:r>
          </a:p>
          <a:p>
            <a:pPr>
              <a:defRPr/>
            </a:pPr>
            <a:endParaRPr lang="pt-B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91D0823-6DC1-36F1-3C17-9CB4E9A0E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8387" t="29329" r="6148" b="9478"/>
          <a:stretch>
            <a:fillRect/>
          </a:stretch>
        </p:blipFill>
        <p:spPr bwMode="auto">
          <a:xfrm>
            <a:off x="863748" y="4553339"/>
            <a:ext cx="5002432" cy="1788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198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8FE33-8ECF-AC1D-AB91-73D6252BB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F0D52E5-257D-49D6-08F4-3028652F1D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46DBFDF-1108-BB66-AFD5-43885B9084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E1CE38D-C785-A8BC-FD47-C18410B0022D}"/>
              </a:ext>
            </a:extLst>
          </p:cNvPr>
          <p:cNvSpPr txBox="1">
            <a:spLocks/>
          </p:cNvSpPr>
          <p:nvPr/>
        </p:nvSpPr>
        <p:spPr>
          <a:xfrm>
            <a:off x="676220" y="763434"/>
            <a:ext cx="9757564" cy="14941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</a:t>
            </a:r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SÓLIDAS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1CDE2D46-9121-9F80-ED77-BFD6977C2012}"/>
              </a:ext>
            </a:extLst>
          </p:cNvPr>
          <p:cNvSpPr txBox="1">
            <a:spLocks/>
          </p:cNvSpPr>
          <p:nvPr/>
        </p:nvSpPr>
        <p:spPr>
          <a:xfrm>
            <a:off x="714262" y="1768036"/>
            <a:ext cx="6934128" cy="4184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Mistura das cores primárias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16814A31-C23B-393E-9B2F-08B5362BB6C9}"/>
              </a:ext>
            </a:extLst>
          </p:cNvPr>
          <p:cNvSpPr txBox="1">
            <a:spLocks/>
          </p:cNvSpPr>
          <p:nvPr/>
        </p:nvSpPr>
        <p:spPr>
          <a:xfrm>
            <a:off x="714262" y="2431083"/>
            <a:ext cx="8523044" cy="37819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900"/>
              </a:spcBef>
              <a:spcAft>
                <a:spcPts val="1200"/>
              </a:spcAft>
              <a:buNone/>
              <a:defRPr/>
            </a:pP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 CIE LCH:</a:t>
            </a:r>
          </a:p>
          <a:p>
            <a:pPr marL="342900" indent="-342900">
              <a:spcBef>
                <a:spcPts val="900"/>
              </a:spcBef>
              <a:spcAft>
                <a:spcPts val="1200"/>
              </a:spcAft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Luminosidade 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 Claro / Escuro</a:t>
            </a:r>
          </a:p>
          <a:p>
            <a:pPr marL="342900" indent="-342900">
              <a:spcBef>
                <a:spcPts val="900"/>
              </a:spcBef>
              <a:spcAft>
                <a:spcPts val="1200"/>
              </a:spcAft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 Croma  Limpo / Sujo</a:t>
            </a:r>
          </a:p>
          <a:p>
            <a:pPr marL="342900" indent="-342900">
              <a:spcBef>
                <a:spcPts val="900"/>
              </a:spcBef>
              <a:spcAft>
                <a:spcPts val="1200"/>
              </a:spcAft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  </a:t>
            </a:r>
            <a:r>
              <a:rPr lang="pt-B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Hue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 Família de cores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900"/>
              </a:spcBef>
              <a:spcAft>
                <a:spcPts val="1200"/>
              </a:spcAft>
              <a:defRPr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700"/>
              </a:lnSpc>
              <a:buFont typeface="Arial" panose="020B0604020202020204" pitchFamily="34" charset="0"/>
              <a:buNone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ACCCC1-1D17-B48A-70BE-03FA15F151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28" r="5483"/>
          <a:stretch>
            <a:fillRect/>
          </a:stretch>
        </p:blipFill>
        <p:spPr>
          <a:xfrm>
            <a:off x="7181048" y="1786119"/>
            <a:ext cx="3865418" cy="37819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9680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4615-E4FC-169F-BF4E-F481EFF30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5212FA8-A6EE-1BA8-2D20-E9C8F2ACC9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2E9547D-39D9-231D-0181-87B2530656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411D56CA-9C2B-4EF3-50C0-8F6F99A7432B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 para avaliação e tingimento</a:t>
            </a:r>
            <a:endParaRPr lang="pt-BR" sz="4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92BFA0C-806A-89C3-0427-9AE56A6AADC5}"/>
              </a:ext>
            </a:extLst>
          </p:cNvPr>
          <p:cNvSpPr txBox="1"/>
          <p:nvPr/>
        </p:nvSpPr>
        <p:spPr>
          <a:xfrm>
            <a:off x="695371" y="2572325"/>
            <a:ext cx="596080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ΔL* = Claro / Escuro </a:t>
            </a: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(L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+) = Claro</a:t>
            </a:r>
          </a:p>
          <a:p>
            <a:pPr>
              <a:defRPr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    (L-) = Escuro</a:t>
            </a:r>
          </a:p>
          <a:p>
            <a:pPr indent="-342900">
              <a:buFont typeface="Arial" panose="020B0604020202020204" pitchFamily="34" charset="0"/>
              <a:buChar char="•"/>
              <a:defRPr/>
            </a:pP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Δa* = Verde / Vermelho </a:t>
            </a: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 </a:t>
            </a:r>
            <a:r>
              <a:rPr lang="pt-BR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(a+) = Vermelho </a:t>
            </a:r>
          </a:p>
          <a:p>
            <a:pPr>
              <a:defRPr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            </a:t>
            </a:r>
            <a:r>
              <a:rPr lang="pt-BR" dirty="0">
                <a:solidFill>
                  <a:srgbClr val="076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(a-) = Verde)</a:t>
            </a:r>
          </a:p>
          <a:p>
            <a:pPr indent="-342900">
              <a:buFont typeface="Arial" panose="020B0604020202020204" pitchFamily="34" charset="0"/>
              <a:buChar char="•"/>
              <a:defRPr/>
            </a:pP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Δb* = amarelo / azul </a:t>
            </a: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pt-BR" dirty="0">
                <a:solidFill>
                  <a:srgbClr val="EEC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(b+) = Amarelo</a:t>
            </a:r>
          </a:p>
          <a:p>
            <a:pPr>
              <a:defRPr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     </a:t>
            </a: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(b-) = Azul</a:t>
            </a:r>
          </a:p>
          <a:p>
            <a:pPr>
              <a:defRPr/>
            </a:pPr>
            <a:r>
              <a:rPr lang="pt-BR" dirty="0">
                <a:solidFill>
                  <a:srgbClr val="005E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ΔE* = diferença total de cor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A844CBB-BB52-C97A-709D-5577866BE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544" y="2143344"/>
            <a:ext cx="4014541" cy="36280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C145EAC6-B5B9-56B0-B375-57EC409B9C8A}"/>
              </a:ext>
            </a:extLst>
          </p:cNvPr>
          <p:cNvSpPr txBox="1">
            <a:spLocks/>
          </p:cNvSpPr>
          <p:nvPr/>
        </p:nvSpPr>
        <p:spPr>
          <a:xfrm>
            <a:off x="695371" y="1969047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Análise gráfico de Cor LAB</a:t>
            </a:r>
            <a:endParaRPr lang="pt-BR" alt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24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B2498-2430-54F6-9574-AA1772D2C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3ED7F41-40E7-B0E1-4F3A-AEED631D07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68AA205-47A4-2FEF-D1A2-A9F7B5CC34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FD751B9-6DC6-AAA0-8F52-5A662855D516}"/>
              </a:ext>
            </a:extLst>
          </p:cNvPr>
          <p:cNvSpPr txBox="1"/>
          <p:nvPr/>
        </p:nvSpPr>
        <p:spPr>
          <a:xfrm>
            <a:off x="690275" y="1876959"/>
            <a:ext cx="29963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Diferença de cor L*a*b*</a:t>
            </a:r>
          </a:p>
          <a:p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L* 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 +4,03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a* 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  -3,05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b* 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 +1,04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E* 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 5,16</a:t>
            </a: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3BCDAE8-3D70-15BB-6892-5C822EAB8DEA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 para avaliação e tingimento</a:t>
            </a:r>
            <a:endParaRPr lang="pt-BR" sz="48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EC7BAB0-1C93-2890-F000-ABA8B93A1882}"/>
              </a:ext>
            </a:extLst>
          </p:cNvPr>
          <p:cNvSpPr txBox="1"/>
          <p:nvPr/>
        </p:nvSpPr>
        <p:spPr>
          <a:xfrm>
            <a:off x="690275" y="5139063"/>
            <a:ext cx="31181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l-GR" sz="1800" b="0" i="0" u="none" strike="noStrike" baseline="0" dirty="0">
                <a:latin typeface="ArialOOEnc"/>
              </a:rPr>
              <a:t>Δ</a:t>
            </a:r>
            <a:r>
              <a:rPr lang="pt-BR" b="1" i="0" u="none" strike="noStrike" baseline="0" dirty="0">
                <a:latin typeface="Arial" panose="020B0604020202020204" pitchFamily="34" charset="0"/>
              </a:rPr>
              <a:t>E</a:t>
            </a:r>
            <a:r>
              <a:rPr lang="pt-BR" sz="1600" dirty="0">
                <a:latin typeface="Arial" panose="020B0604020202020204" pitchFamily="34" charset="0"/>
              </a:rPr>
              <a:t>*</a:t>
            </a:r>
            <a:r>
              <a:rPr lang="de-DE" sz="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= [(</a:t>
            </a:r>
            <a:r>
              <a:rPr lang="de-DE" sz="1800" b="0" i="0" u="none" strike="noStrike" baseline="0" dirty="0">
                <a:latin typeface="ArialOOEnc"/>
              </a:rPr>
              <a:t>Δ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L</a:t>
            </a:r>
            <a:r>
              <a:rPr lang="de-DE" sz="1400" b="0" i="0" u="none" strike="noStrike" baseline="50000" dirty="0">
                <a:latin typeface="Arial" panose="020B0604020202020204" pitchFamily="34" charset="0"/>
              </a:rPr>
              <a:t>2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) + (</a:t>
            </a:r>
            <a:r>
              <a:rPr lang="de-DE" sz="1800" b="0" i="0" u="none" strike="noStrike" baseline="0" dirty="0">
                <a:latin typeface="ArialOOEnc"/>
              </a:rPr>
              <a:t>Δ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a</a:t>
            </a:r>
            <a:r>
              <a:rPr lang="de-DE" sz="1400" b="0" i="0" u="none" strike="noStrike" baseline="50000" dirty="0">
                <a:latin typeface="Arial" panose="020B0604020202020204" pitchFamily="34" charset="0"/>
              </a:rPr>
              <a:t>2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) + (</a:t>
            </a:r>
            <a:r>
              <a:rPr lang="de-DE" sz="1800" b="0" i="0" u="none" strike="noStrike" baseline="0" dirty="0">
                <a:latin typeface="ArialOOEnc"/>
              </a:rPr>
              <a:t>Δ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b</a:t>
            </a:r>
            <a:r>
              <a:rPr lang="de-DE" sz="800" b="0" i="0" u="none" strike="noStrike" baseline="50000" dirty="0">
                <a:latin typeface="Arial" panose="020B0604020202020204" pitchFamily="34" charset="0"/>
              </a:rPr>
              <a:t>2</a:t>
            </a:r>
            <a:r>
              <a:rPr lang="de-DE" sz="1800" b="0" i="0" u="none" strike="noStrike" baseline="0" dirty="0">
                <a:latin typeface="Arial" panose="020B0604020202020204" pitchFamily="34" charset="0"/>
              </a:rPr>
              <a:t>)]</a:t>
            </a:r>
            <a:r>
              <a:rPr lang="de-DE" sz="1400" b="0" i="0" u="none" strike="noStrike" baseline="50000" dirty="0">
                <a:latin typeface="Arial" panose="020B0604020202020204" pitchFamily="34" charset="0"/>
              </a:rPr>
              <a:t>1/2</a:t>
            </a:r>
            <a:endParaRPr lang="pt-BR" sz="1400" baseline="5000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69464EB-7FA6-5D32-D620-CE646BD80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528" y="1876959"/>
            <a:ext cx="4806604" cy="38353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749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4E14E-CAC6-FFD8-4932-B02AC3DD6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56BE41C-F0BF-16D3-767A-ADDE90B7B6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648D65D-C47C-3D36-629C-402913B2E0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5BA04E6-1E51-07D0-8B95-0079B6877023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 para avaliação e tingimento</a:t>
            </a:r>
            <a:endParaRPr lang="pt-BR" sz="48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EA21952-70CE-6BB9-A131-463E7ECF1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15" y="1844021"/>
            <a:ext cx="5312185" cy="37977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F9F7CF54-9A78-0BB1-0A41-E35E3054E905}"/>
              </a:ext>
            </a:extLst>
          </p:cNvPr>
          <p:cNvSpPr txBox="1">
            <a:spLocks/>
          </p:cNvSpPr>
          <p:nvPr/>
        </p:nvSpPr>
        <p:spPr>
          <a:xfrm>
            <a:off x="783815" y="5901288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i="1" dirty="0">
                <a:latin typeface="Arial" pitchFamily="34" charset="0"/>
                <a:cs typeface="Arial" pitchFamily="34" charset="0"/>
              </a:rPr>
              <a:t>Espectrofotômetro – 5  ângulos</a:t>
            </a:r>
          </a:p>
          <a:p>
            <a:pPr marL="0" indent="0">
              <a:buNone/>
            </a:pPr>
            <a:endParaRPr lang="pt-BR" altLang="pt-BR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92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FCB1A-00A5-4A9A-FC5C-6D10627BD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D0372D0-C9DD-BA3B-AAB1-4E9C799AB8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3FB67BB-BAE1-F073-DCF3-816CC7F1F2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58A43A7-9A98-7E8F-B34B-A316943E9980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 </a:t>
            </a:r>
            <a:r>
              <a:rPr lang="pt-BR" sz="3200" b="1" spc="-150" dirty="0" err="1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Autura</a:t>
            </a:r>
            <a:endParaRPr lang="pt-BR" sz="3200" b="1" spc="-150" dirty="0">
              <a:solidFill>
                <a:srgbClr val="56BBE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1FBC4CB-EBA1-0A1F-9C19-40AF385C2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18" y="1993187"/>
            <a:ext cx="6150394" cy="4235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7152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8DAE-2C92-B5F0-3595-B7A71963D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4496DD-BD40-FB41-4AF3-D9779492CB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23A286D-4B9C-17D5-6434-5C48F23D16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EB52102-C7A0-1D22-E704-04D87D95D8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86"/>
          <a:stretch/>
        </p:blipFill>
        <p:spPr>
          <a:xfrm>
            <a:off x="714262" y="2635531"/>
            <a:ext cx="7782674" cy="35700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B6EB51D-AF10-284D-DD39-64A43C1D1ECA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 para avaliação e tingimento</a:t>
            </a:r>
            <a:endParaRPr lang="pt-BR" sz="4800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19D39C7-CF7D-F5B8-FAE5-290250EE2BFE}"/>
              </a:ext>
            </a:extLst>
          </p:cNvPr>
          <p:cNvSpPr txBox="1">
            <a:spLocks/>
          </p:cNvSpPr>
          <p:nvPr/>
        </p:nvSpPr>
        <p:spPr>
          <a:xfrm>
            <a:off x="644451" y="1983121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Análise Espectro Eletromagnético</a:t>
            </a:r>
          </a:p>
          <a:p>
            <a:pPr marL="0" indent="0">
              <a:buNone/>
            </a:pPr>
            <a:endParaRPr lang="pt-BR" altLang="pt-BR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65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5447-889F-BA37-086E-D9DBE06FE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FD5ECD7-F9A4-C92C-FC6D-6A774049E7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3EEAD29-C069-7DF7-4ADF-098EC69829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6D3906E-D583-E0C3-079B-4C7E26BE81E8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Dicas para avaliação e tingimento</a:t>
            </a:r>
            <a:endParaRPr lang="pt-BR" sz="4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23927E-83BD-FB56-C6AF-D7D958EEF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91" y="2595693"/>
            <a:ext cx="7809524" cy="35714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05ADC0D5-96D1-C1BC-6AEF-22BD3D883495}"/>
              </a:ext>
            </a:extLst>
          </p:cNvPr>
          <p:cNvSpPr txBox="1">
            <a:spLocks/>
          </p:cNvSpPr>
          <p:nvPr/>
        </p:nvSpPr>
        <p:spPr>
          <a:xfrm>
            <a:off x="644451" y="1983121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Espectro Eletromagnético - Metameria</a:t>
            </a:r>
          </a:p>
          <a:p>
            <a:pPr marL="0" indent="0">
              <a:buNone/>
            </a:pPr>
            <a:endParaRPr lang="pt-BR" altLang="pt-BR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651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28A8E-8521-E4D9-D1E5-F95A36D60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27BC41E-A23E-271D-31E2-503C3ACC3C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5F54A56-4483-1A6C-9F79-B72A88AFB3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4D75F7A3-4E05-7614-F12F-169BFF5710EC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Opostas</a:t>
            </a:r>
            <a:endParaRPr lang="pt-BR" sz="4800" dirty="0"/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F92617E1-98D8-530D-474E-917DFD67AECA}"/>
              </a:ext>
            </a:extLst>
          </p:cNvPr>
          <p:cNvSpPr txBox="1">
            <a:spLocks/>
          </p:cNvSpPr>
          <p:nvPr/>
        </p:nvSpPr>
        <p:spPr>
          <a:xfrm>
            <a:off x="644451" y="2076344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Cores postas no círculo se anulam</a:t>
            </a:r>
          </a:p>
          <a:p>
            <a:pPr marL="0"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Cria uma cor escura e suja (Marrom)</a:t>
            </a:r>
          </a:p>
          <a:p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alt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6A347AC-9943-A217-34A1-177283166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79638"/>
          <a:stretch>
            <a:fillRect/>
          </a:stretch>
        </p:blipFill>
        <p:spPr bwMode="auto">
          <a:xfrm>
            <a:off x="7707760" y="1824762"/>
            <a:ext cx="1590795" cy="4413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m 20">
            <a:extLst>
              <a:ext uri="{FF2B5EF4-FFF2-40B4-BE49-F238E27FC236}">
                <a16:creationId xmlns:a16="http://schemas.microsoft.com/office/drawing/2014/main" id="{DE8D3ED3-B48D-A1DB-ED47-AB4D402D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128" y="2940641"/>
            <a:ext cx="2375789" cy="169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4EABDF64-5B9E-A234-758E-5BD75AB9008A}"/>
              </a:ext>
            </a:extLst>
          </p:cNvPr>
          <p:cNvSpPr txBox="1">
            <a:spLocks/>
          </p:cNvSpPr>
          <p:nvPr/>
        </p:nvSpPr>
        <p:spPr>
          <a:xfrm>
            <a:off x="721185" y="4941237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Podem causar </a:t>
            </a:r>
            <a:r>
              <a:rPr lang="pt-BR" alt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metameria</a:t>
            </a:r>
          </a:p>
          <a:p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Tenha cuidado ao usar cores opostas</a:t>
            </a:r>
          </a:p>
          <a:p>
            <a:pPr marL="0" indent="0">
              <a:buNone/>
            </a:pPr>
            <a:endParaRPr lang="pt-BR" alt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877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2C084-858C-D8FC-8CFA-848452F91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B572152-38C7-D59E-3294-9F80410AF7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1205396-FF40-78D5-D472-19CB75E6F8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1B35FF5-BBE6-2F3A-8844-BA0715B1F664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Definindo a direção da cor</a:t>
            </a:r>
            <a:endParaRPr lang="pt-BR" sz="4800" dirty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54F6DA87-8F7B-5BFD-9A47-6B65A3FE00DA}"/>
              </a:ext>
            </a:extLst>
          </p:cNvPr>
          <p:cNvSpPr txBox="1">
            <a:spLocks/>
          </p:cNvSpPr>
          <p:nvPr/>
        </p:nvSpPr>
        <p:spPr>
          <a:xfrm>
            <a:off x="1006104" y="6018388"/>
            <a:ext cx="6931306" cy="5090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altLang="pt-BR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Direção de cor é definida pela cor vizinha no circulo de cores.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1713B2-F239-2986-70CB-9CE1CFA85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89" y="1934478"/>
            <a:ext cx="6931306" cy="38637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0320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14CCE-3DEC-A333-7D00-EE2AC819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E900E4F-8089-A897-D0BB-BEF96004C5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0A286D2-7323-104E-2706-9282E90286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111DFEEB-C566-7CBF-EF7E-DC6A4BDF1321}"/>
              </a:ext>
            </a:extLst>
          </p:cNvPr>
          <p:cNvSpPr txBox="1">
            <a:spLocks/>
          </p:cNvSpPr>
          <p:nvPr/>
        </p:nvSpPr>
        <p:spPr>
          <a:xfrm>
            <a:off x="837951" y="5997932"/>
            <a:ext cx="6947149" cy="6878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Cores do centro/neutras podem ir para qualquer direção.</a:t>
            </a:r>
          </a:p>
          <a:p>
            <a:pPr marL="0" indent="0">
              <a:buNone/>
            </a:pPr>
            <a:endParaRPr lang="pt-BR" alt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1032986-C959-FAEA-7BB9-FBB18625E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117" t="5320"/>
          <a:stretch>
            <a:fillRect/>
          </a:stretch>
        </p:blipFill>
        <p:spPr bwMode="auto">
          <a:xfrm>
            <a:off x="837951" y="1966503"/>
            <a:ext cx="4232923" cy="3779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548A8C0-5B37-A701-17FD-E105740734EE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  <a:p>
            <a:r>
              <a:rPr lang="pt-BR" sz="32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Definindo a direção da cor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346749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E0E14-FA0D-337E-A1F3-BB71A654D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CE1354B-30D1-0C1C-6868-54B6911B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B40D91B-067F-AC17-959E-25C422C939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53EE7EB4-50AB-9912-5D61-1121E66841E5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CORES SÓLIDAS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1B5D3554-E723-005F-77FA-E3E09146046B}"/>
              </a:ext>
            </a:extLst>
          </p:cNvPr>
          <p:cNvSpPr txBox="1">
            <a:spLocks/>
          </p:cNvSpPr>
          <p:nvPr/>
        </p:nvSpPr>
        <p:spPr>
          <a:xfrm>
            <a:off x="714261" y="1617826"/>
            <a:ext cx="7627305" cy="11982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Definindo a pureza de cor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pureza é a intensidade percebida em uma cor especifica:</a:t>
            </a:r>
          </a:p>
          <a:p>
            <a:pPr indent="-342900"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Limpa: maior intensidade de cor primária;</a:t>
            </a:r>
          </a:p>
          <a:p>
            <a:pPr indent="-342900"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Suja: maior intensidade cor secundária  </a:t>
            </a:r>
          </a:p>
          <a:p>
            <a:pPr marL="0" indent="0">
              <a:lnSpc>
                <a:spcPct val="110000"/>
              </a:lnSpc>
              <a:buNone/>
            </a:pPr>
            <a:endParaRPr lang="pt-B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Agrupar 19">
            <a:extLst>
              <a:ext uri="{FF2B5EF4-FFF2-40B4-BE49-F238E27FC236}">
                <a16:creationId xmlns:a16="http://schemas.microsoft.com/office/drawing/2014/main" id="{5756BC3F-A932-71CB-E5C2-FB6E02CE172C}"/>
              </a:ext>
            </a:extLst>
          </p:cNvPr>
          <p:cNvGrpSpPr>
            <a:grpSpLocks/>
          </p:cNvGrpSpPr>
          <p:nvPr/>
        </p:nvGrpSpPr>
        <p:grpSpPr bwMode="auto">
          <a:xfrm>
            <a:off x="816969" y="3491610"/>
            <a:ext cx="8404225" cy="2724150"/>
            <a:chOff x="199863" y="3013629"/>
            <a:chExt cx="8404585" cy="2724530"/>
          </a:xfrm>
        </p:grpSpPr>
        <p:pic>
          <p:nvPicPr>
            <p:cNvPr id="3" name="Imagem 12">
              <a:extLst>
                <a:ext uri="{FF2B5EF4-FFF2-40B4-BE49-F238E27FC236}">
                  <a16:creationId xmlns:a16="http://schemas.microsoft.com/office/drawing/2014/main" id="{9AFAB36A-8C04-9F56-D4E9-CD2C3561B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863" y="3046971"/>
              <a:ext cx="1657581" cy="2657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Imagem 14">
              <a:extLst>
                <a:ext uri="{FF2B5EF4-FFF2-40B4-BE49-F238E27FC236}">
                  <a16:creationId xmlns:a16="http://schemas.microsoft.com/office/drawing/2014/main" id="{775B9739-F079-01E5-4A39-AE7F8636C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030" y="3013629"/>
              <a:ext cx="1656454" cy="2724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16">
              <a:extLst>
                <a:ext uri="{FF2B5EF4-FFF2-40B4-BE49-F238E27FC236}">
                  <a16:creationId xmlns:a16="http://schemas.microsoft.com/office/drawing/2014/main" id="{6575F79F-65AD-42F8-3F3A-AD9022DB8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013629"/>
              <a:ext cx="1656454" cy="2724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m 18">
              <a:extLst>
                <a:ext uri="{FF2B5EF4-FFF2-40B4-BE49-F238E27FC236}">
                  <a16:creationId xmlns:a16="http://schemas.microsoft.com/office/drawing/2014/main" id="{509F56B4-E04B-E285-0ABF-9F3ABBA88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7994" y="3013629"/>
              <a:ext cx="1656454" cy="2724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85269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A2B61-139F-8058-7B50-9BFA7659C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80E8E62-D15B-A382-D471-6EAC232A6D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A7BEB0E-99C7-A2BE-0495-D564A80280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CC4F4C97-DDC7-91B9-AEE1-0949258C9DF4}"/>
              </a:ext>
            </a:extLst>
          </p:cNvPr>
          <p:cNvSpPr txBox="1">
            <a:spLocks/>
          </p:cNvSpPr>
          <p:nvPr/>
        </p:nvSpPr>
        <p:spPr>
          <a:xfrm>
            <a:off x="644451" y="516158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00D8EF3B-4F4A-0C4A-5D8B-EBB3CB089852}"/>
              </a:ext>
            </a:extLst>
          </p:cNvPr>
          <p:cNvSpPr txBox="1">
            <a:spLocks/>
          </p:cNvSpPr>
          <p:nvPr/>
        </p:nvSpPr>
        <p:spPr>
          <a:xfrm>
            <a:off x="644452" y="1818498"/>
            <a:ext cx="4487386" cy="29324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alt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Formuladas com pigmentos de efeito (Alumínio)</a:t>
            </a:r>
          </a:p>
          <a:p>
            <a:pPr marL="0" indent="0">
              <a:buNone/>
            </a:pPr>
            <a:endParaRPr lang="pt-BR" alt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Verniz;</a:t>
            </a:r>
          </a:p>
          <a:p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Base Metálica;</a:t>
            </a:r>
          </a:p>
          <a:p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Primer;</a:t>
            </a:r>
          </a:p>
          <a:p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Substrato.</a:t>
            </a:r>
          </a:p>
        </p:txBody>
      </p:sp>
      <p:pic>
        <p:nvPicPr>
          <p:cNvPr id="3" name="Imagem 9">
            <a:extLst>
              <a:ext uri="{FF2B5EF4-FFF2-40B4-BE49-F238E27FC236}">
                <a16:creationId xmlns:a16="http://schemas.microsoft.com/office/drawing/2014/main" id="{F1B81212-900B-C755-A7B2-D9C6C1754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1589" y="1818498"/>
            <a:ext cx="5597644" cy="29324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4329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CE389-685F-E9AE-DE97-74136004F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0A44AF6-11A9-DEF8-17A9-4377C76938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4BAA7D5-DAC0-09BA-D877-D5CC788AD1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8444DF1-6E63-F43B-E06C-E81A97829F48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754945CE-E7B3-34FB-3AEF-00CF51397F2B}"/>
              </a:ext>
            </a:extLst>
          </p:cNvPr>
          <p:cNvSpPr txBox="1">
            <a:spLocks/>
          </p:cNvSpPr>
          <p:nvPr/>
        </p:nvSpPr>
        <p:spPr>
          <a:xfrm>
            <a:off x="681582" y="1631419"/>
            <a:ext cx="7251126" cy="11982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cores metálicas são mais complexas quanto a avaliação e ajuste em relação as cores lisas, devido a pigmentação ser composta por pigmentos opacos ou transparentes, pigmento de alumínio com diversas formas e tamanho de partícula.</a:t>
            </a:r>
          </a:p>
          <a:p>
            <a:pPr marL="0" indent="0">
              <a:lnSpc>
                <a:spcPct val="110000"/>
              </a:lnSpc>
              <a:buNone/>
            </a:pPr>
            <a:endParaRPr lang="pt-BR" sz="1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7772FD91-83CA-39C8-1335-94DA84C89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580" y="4033897"/>
            <a:ext cx="1756286" cy="1263136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2" name="Imagem 8">
            <a:extLst>
              <a:ext uri="{FF2B5EF4-FFF2-40B4-BE49-F238E27FC236}">
                <a16:creationId xmlns:a16="http://schemas.microsoft.com/office/drawing/2014/main" id="{5D1E4685-E236-CF5F-D1D2-AAFD93370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6423" y="4033897"/>
            <a:ext cx="1756285" cy="1248515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CD89FAE-48F2-926A-DBFA-888B72804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2579" y="4012556"/>
            <a:ext cx="1780344" cy="1284477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" name="Imagem 12">
            <a:extLst>
              <a:ext uri="{FF2B5EF4-FFF2-40B4-BE49-F238E27FC236}">
                <a16:creationId xmlns:a16="http://schemas.microsoft.com/office/drawing/2014/main" id="{A01F26E1-C48A-3685-D68C-BF9BDB9A3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8761" y="4022806"/>
            <a:ext cx="1732227" cy="1263975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4231149-567C-EB7C-FB46-720E0EF47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82" y="3321066"/>
            <a:ext cx="28003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000" b="1" i="1" dirty="0">
                <a:solidFill>
                  <a:schemeClr val="bg1"/>
                </a:solidFill>
                <a:cs typeface="Arial" panose="020B0604020202020204" pitchFamily="34" charset="0"/>
              </a:rPr>
              <a:t>Partículas metálicas </a:t>
            </a:r>
          </a:p>
        </p:txBody>
      </p:sp>
      <p:sp>
        <p:nvSpPr>
          <p:cNvPr id="16" name="CaixaDeTexto 16">
            <a:extLst>
              <a:ext uri="{FF2B5EF4-FFF2-40B4-BE49-F238E27FC236}">
                <a16:creationId xmlns:a16="http://schemas.microsoft.com/office/drawing/2014/main" id="{998E8E71-23C2-619C-A740-6B40EB946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2622" y="3321066"/>
            <a:ext cx="39948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 lvl="0">
              <a:defRPr lang="pt-BR"/>
            </a:defPPr>
            <a:lvl1pPr>
              <a:defRPr sz="2000">
                <a:solidFill>
                  <a:schemeClr val="bg1"/>
                </a:solidFill>
                <a:latin typeface="-apple-system"/>
                <a:cs typeface="Tahoma" panose="020B060403050404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pt-BR" altLang="pt-BR" b="1" i="1" dirty="0">
                <a:latin typeface="Arial" panose="020B0604020202020204" pitchFamily="34" charset="0"/>
                <a:cs typeface="Arial" panose="020B0604020202020204" pitchFamily="34" charset="0"/>
              </a:rPr>
              <a:t>Partículas metálicas com azul</a:t>
            </a:r>
          </a:p>
        </p:txBody>
      </p:sp>
    </p:spTree>
    <p:extLst>
      <p:ext uri="{BB962C8B-B14F-4D97-AF65-F5344CB8AC3E}">
        <p14:creationId xmlns:p14="http://schemas.microsoft.com/office/powerpoint/2010/main" val="229196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0D97154D-91B7-BE0F-D88E-748F66D1B4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FFBAE31-866E-2006-AC22-F630D8B0CF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3737D7C-6270-CC58-C752-DCDD6C128BC6}"/>
              </a:ext>
            </a:extLst>
          </p:cNvPr>
          <p:cNvSpPr txBox="1"/>
          <p:nvPr/>
        </p:nvSpPr>
        <p:spPr>
          <a:xfrm>
            <a:off x="644451" y="2181371"/>
            <a:ext cx="79693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Alumínios</a:t>
            </a: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Diferentes tamanhos</a:t>
            </a:r>
          </a:p>
          <a:p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Formas variadas</a:t>
            </a:r>
          </a:p>
          <a:p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Alumínios revertidos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36ADC1-BF11-630F-9C20-14D5070E70A9}"/>
              </a:ext>
            </a:extLst>
          </p:cNvPr>
          <p:cNvSpPr txBox="1"/>
          <p:nvPr/>
        </p:nvSpPr>
        <p:spPr>
          <a:xfrm>
            <a:off x="644451" y="3664039"/>
            <a:ext cx="77934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Pérolas</a:t>
            </a: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Diferentes tamanhos</a:t>
            </a:r>
          </a:p>
          <a:p>
            <a:pPr algn="just"/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Formas variadas</a:t>
            </a:r>
          </a:p>
          <a:p>
            <a:pPr algn="just"/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Especiais - Xirallics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14A788-330E-0A45-8C6E-7EBC4A63561D}"/>
              </a:ext>
            </a:extLst>
          </p:cNvPr>
          <p:cNvSpPr txBox="1"/>
          <p:nvPr/>
        </p:nvSpPr>
        <p:spPr>
          <a:xfrm>
            <a:off x="644451" y="5184453"/>
            <a:ext cx="77934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Partículas de vidro</a:t>
            </a:r>
          </a:p>
          <a:p>
            <a:pPr algn="just"/>
            <a:r>
              <a:rPr lang="pt-BR" alt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 tamanhos</a:t>
            </a:r>
          </a:p>
          <a:p>
            <a:pPr algn="just"/>
            <a:r>
              <a:rPr lang="pt-BR" alt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Formas variadas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AFB3646-160D-F0F7-85AE-934F9204D711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83EC78CF-D653-C28C-160D-0F4EC78F3F4C}"/>
              </a:ext>
            </a:extLst>
          </p:cNvPr>
          <p:cNvSpPr txBox="1">
            <a:spLocks/>
          </p:cNvSpPr>
          <p:nvPr/>
        </p:nvSpPr>
        <p:spPr>
          <a:xfrm>
            <a:off x="644451" y="1673547"/>
            <a:ext cx="8163084" cy="3485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altLang="pt-BR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</a:t>
            </a:r>
            <a:endParaRPr lang="pt-BR" altLang="pt-BR" sz="1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A752D-677C-887B-83AA-E6BE44802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73A624F-2D66-3D4B-1DB7-1B71AB251A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357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4BE0266-E95D-40BA-6BEC-EBB822D1B0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9860275A-BF8C-B65A-E251-6C94BBA41658}"/>
              </a:ext>
            </a:extLst>
          </p:cNvPr>
          <p:cNvSpPr txBox="1">
            <a:spLocks/>
          </p:cNvSpPr>
          <p:nvPr/>
        </p:nvSpPr>
        <p:spPr>
          <a:xfrm>
            <a:off x="644451" y="739129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CDA1E58-C482-5F9C-DC21-749781CCDA70}"/>
              </a:ext>
            </a:extLst>
          </p:cNvPr>
          <p:cNvSpPr txBox="1"/>
          <p:nvPr/>
        </p:nvSpPr>
        <p:spPr>
          <a:xfrm>
            <a:off x="750631" y="1796477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Verificando a Frente da cor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5CBDDA-5D44-FE9D-4A54-B9CEF0C54D7A}"/>
              </a:ext>
            </a:extLst>
          </p:cNvPr>
          <p:cNvSpPr txBox="1"/>
          <p:nvPr/>
        </p:nvSpPr>
        <p:spPr>
          <a:xfrm>
            <a:off x="725538" y="2706855"/>
            <a:ext cx="2373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No ângulo de 90°: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FDF71846-1985-5B6A-03B0-84EC28442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3860" y="3353026"/>
            <a:ext cx="936000" cy="684876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D25C7C4D-F490-9D77-38E2-B631C1A20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6681" y="4275677"/>
            <a:ext cx="936000" cy="684876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827BF7D-B973-E1A5-1DE7-701AC68A3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6" y="5211781"/>
            <a:ext cx="903654" cy="684876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C48518DC-E93C-06C6-E068-BC21FCA1E3F3}"/>
              </a:ext>
            </a:extLst>
          </p:cNvPr>
          <p:cNvSpPr txBox="1"/>
          <p:nvPr/>
        </p:nvSpPr>
        <p:spPr>
          <a:xfrm>
            <a:off x="699051" y="3421121"/>
            <a:ext cx="1752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Grupo de cor;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6B95726-17FF-FCF5-C76B-11ED4E8EC8F4}"/>
              </a:ext>
            </a:extLst>
          </p:cNvPr>
          <p:cNvSpPr txBox="1"/>
          <p:nvPr/>
        </p:nvSpPr>
        <p:spPr>
          <a:xfrm>
            <a:off x="644451" y="4405979"/>
            <a:ext cx="1926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Direção de cor;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AD970D4-2568-FBF7-68EB-B7367C202B9F}"/>
              </a:ext>
            </a:extLst>
          </p:cNvPr>
          <p:cNvSpPr txBox="1"/>
          <p:nvPr/>
        </p:nvSpPr>
        <p:spPr>
          <a:xfrm>
            <a:off x="692448" y="5295414"/>
            <a:ext cx="2022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Pureza da cor.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44AFA500-ABE6-745F-401B-FBE2EABC2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294" y="3246515"/>
            <a:ext cx="47625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686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7C071-776B-6EDF-1702-06622881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3FDBB77-A5FC-0038-51FA-6640682E46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3168B8F-65DE-7959-F151-81905FB83E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A871FC6-5625-5449-4E93-69CED1E1EFCA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CB3EDF-7C42-E532-E0FE-5108C5057071}"/>
              </a:ext>
            </a:extLst>
          </p:cNvPr>
          <p:cNvSpPr txBox="1"/>
          <p:nvPr/>
        </p:nvSpPr>
        <p:spPr>
          <a:xfrm>
            <a:off x="644451" y="1751242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 o Ângulo da Cor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99C756C-B51E-80EA-D9CC-E8D97BC7F702}"/>
              </a:ext>
            </a:extLst>
          </p:cNvPr>
          <p:cNvSpPr txBox="1"/>
          <p:nvPr/>
        </p:nvSpPr>
        <p:spPr>
          <a:xfrm>
            <a:off x="697905" y="2358838"/>
            <a:ext cx="3623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Verifique o ângulo em +/-110°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569000A-3B05-1D05-2245-37C1EB2491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40" y="2998579"/>
            <a:ext cx="1656000" cy="134387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99FF753-70FD-D30E-3F32-BF5B1C6A9AA6}"/>
              </a:ext>
            </a:extLst>
          </p:cNvPr>
          <p:cNvSpPr txBox="1"/>
          <p:nvPr/>
        </p:nvSpPr>
        <p:spPr>
          <a:xfrm>
            <a:off x="779188" y="4785283"/>
            <a:ext cx="4492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Brilho do ângulo (claro ou escuro);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Presença  de cor no ângulo (presença do amarelo) 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9A3BBA8-9E88-FF7B-1DC7-6EC2E0D891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90" b="1296"/>
          <a:stretch>
            <a:fillRect/>
          </a:stretch>
        </p:blipFill>
        <p:spPr>
          <a:xfrm>
            <a:off x="5864248" y="2543504"/>
            <a:ext cx="4430402" cy="181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997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A85C9-084E-2F3F-CEAF-EA15C8F65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073EAC3-6969-D5A1-0017-5BE3E59BF8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357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802C8F7-4E1B-DBB4-8224-DE6DCCE9DB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A5F04F1-AC70-E1FF-2D2A-ABCD617A7ACC}"/>
              </a:ext>
            </a:extLst>
          </p:cNvPr>
          <p:cNvSpPr txBox="1">
            <a:spLocks/>
          </p:cNvSpPr>
          <p:nvPr/>
        </p:nvSpPr>
        <p:spPr>
          <a:xfrm>
            <a:off x="644451" y="739129"/>
            <a:ext cx="9757564" cy="11982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894E102-AF3D-91CB-B86C-2D805CE0015D}"/>
              </a:ext>
            </a:extLst>
          </p:cNvPr>
          <p:cNvSpPr txBox="1"/>
          <p:nvPr/>
        </p:nvSpPr>
        <p:spPr>
          <a:xfrm>
            <a:off x="756894" y="1660941"/>
            <a:ext cx="895077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Tendência dos alumínios finos</a:t>
            </a:r>
          </a:p>
          <a:p>
            <a:endParaRPr 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Alumínio Fino, Super Fino, Extra Fino apresentam tonalidade acinzentada,</a:t>
            </a:r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os alumínio finos clareiam o ângulo e sujam a frente.</a:t>
            </a:r>
          </a:p>
          <a:p>
            <a:endParaRPr lang="pt-BR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DE77F7F-5DE4-06B9-880E-16FFA27C0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39" y="3295519"/>
            <a:ext cx="5057550" cy="2938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67962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99E67-AAC6-1297-AAC5-AC447BAA4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9715EA5-39D1-C969-E67C-B762418D3D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93D9D47-F318-5D5D-F182-048A54B111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88438CF7-F053-51A9-4993-4FC23A1A1B85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190ABB1-E206-2A3B-7C46-F0BEE6844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60" y="3145668"/>
            <a:ext cx="5727221" cy="28683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496A572-28F4-6A95-DCAF-F82334664894}"/>
              </a:ext>
            </a:extLst>
          </p:cNvPr>
          <p:cNvSpPr txBox="1"/>
          <p:nvPr/>
        </p:nvSpPr>
        <p:spPr>
          <a:xfrm>
            <a:off x="780083" y="1607193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Tendência dos Alumínios Graúdo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AEF1955-4902-59F1-F6DD-1A6F0C45F49A}"/>
              </a:ext>
            </a:extLst>
          </p:cNvPr>
          <p:cNvSpPr txBox="1"/>
          <p:nvPr/>
        </p:nvSpPr>
        <p:spPr>
          <a:xfrm>
            <a:off x="780083" y="2139437"/>
            <a:ext cx="7638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Alumínio Graúdo, Super Graúdo, Extra Graúdo, são mais brilhantes, clareiam a frente e sujam o ângulo.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30191A1-DE9F-3048-9A51-EE5335E90FA6}"/>
              </a:ext>
            </a:extLst>
          </p:cNvPr>
          <p:cNvSpPr txBox="1"/>
          <p:nvPr/>
        </p:nvSpPr>
        <p:spPr>
          <a:xfrm>
            <a:off x="4108710" y="6103718"/>
            <a:ext cx="3168065" cy="27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Arial Nova" panose="020B0504020202020204" pitchFamily="34" charset="0"/>
                <a:cs typeface="Tahoma" panose="020B0604030504040204" pitchFamily="34" charset="0"/>
              </a:rPr>
              <a:t>ÂNGULO SUJO ESCURO</a:t>
            </a:r>
          </a:p>
        </p:txBody>
      </p:sp>
    </p:spTree>
    <p:extLst>
      <p:ext uri="{BB962C8B-B14F-4D97-AF65-F5344CB8AC3E}">
        <p14:creationId xmlns:p14="http://schemas.microsoft.com/office/powerpoint/2010/main" val="14544693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FF23D-0269-CB89-750A-439EA2CBF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A414F7C-C3D4-7D54-880C-C578CF95EB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538A47-73FC-485F-6A61-DF4C750536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9C38DB0C-B97C-23C4-DC11-4145F9E59640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15098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– CORES METÁLICAS</a:t>
            </a:r>
          </a:p>
          <a:p>
            <a:r>
              <a:rPr lang="pt-BR" sz="2400" b="1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Pérolas de efeito, diferente dos demais pigmentos</a:t>
            </a:r>
            <a:endParaRPr lang="pt-BR" sz="48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1FD1027-D086-0520-B59C-1390990F8BCA}"/>
              </a:ext>
            </a:extLst>
          </p:cNvPr>
          <p:cNvGrpSpPr>
            <a:grpSpLocks noChangeAspect="1"/>
          </p:cNvGrpSpPr>
          <p:nvPr/>
        </p:nvGrpSpPr>
        <p:grpSpPr>
          <a:xfrm>
            <a:off x="936421" y="2087180"/>
            <a:ext cx="6048000" cy="4274902"/>
            <a:chOff x="467544" y="1554212"/>
            <a:chExt cx="6930914" cy="4898975"/>
          </a:xfrm>
          <a:effectLst/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F12FB3D5-94B7-8918-1AFA-22F3BFDBF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544" y="1606021"/>
              <a:ext cx="2556000" cy="224344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/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AEDE1721-0CF1-7A06-159E-DE7431BF1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544" y="4216727"/>
              <a:ext cx="2556000" cy="223646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/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DD9B5F89-7838-7C0C-1B0F-FFE3E5351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42458" y="4185558"/>
              <a:ext cx="2556000" cy="223646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/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1E66A2F5-26FA-BDB0-3FF7-0E275EA8E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9402" y="1554212"/>
              <a:ext cx="2556000" cy="223646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/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4D68391-B941-2524-71DB-3F7062DF9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42684" y="2907161"/>
              <a:ext cx="2556000" cy="225646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/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762730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0CF47-B1FF-9F63-94A1-247BA9642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9C560CD-D6EC-BB3F-5E76-2A6CAA753E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CA3A885-3F7C-07E5-B4CB-C720D19BF0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62D671D8-44F3-33F3-0DE8-737C538D0B18}"/>
              </a:ext>
            </a:extLst>
          </p:cNvPr>
          <p:cNvSpPr txBox="1">
            <a:spLocks/>
          </p:cNvSpPr>
          <p:nvPr/>
        </p:nvSpPr>
        <p:spPr>
          <a:xfrm>
            <a:off x="644450" y="739129"/>
            <a:ext cx="10125149" cy="119820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5 – CORES METÁLICAS/PEROLIZADAS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CE6D438-EE8C-36FA-5625-F5B47CC9B194}"/>
              </a:ext>
            </a:extLst>
          </p:cNvPr>
          <p:cNvSpPr txBox="1"/>
          <p:nvPr/>
        </p:nvSpPr>
        <p:spPr>
          <a:xfrm>
            <a:off x="725681" y="1929855"/>
            <a:ext cx="7752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Cores metálicas/perolizadas são aquelas que apresentam pigmentos de efeito em sua composição (Alumínio/Pérolas)  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6134736-9923-FEBD-398B-8399624701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385" y="3123544"/>
            <a:ext cx="2635359" cy="100660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CBF1883-7712-6E93-5CF4-C3391E31B3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971" y="2933593"/>
            <a:ext cx="2082259" cy="133264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D96114B-7F9E-18DD-3C3F-8FC8B737B44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2446" y="4836559"/>
            <a:ext cx="2067868" cy="131503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8C1B2E0-8FC7-1506-8897-CEAB5227BB76}"/>
              </a:ext>
            </a:extLst>
          </p:cNvPr>
          <p:cNvSpPr txBox="1"/>
          <p:nvPr/>
        </p:nvSpPr>
        <p:spPr>
          <a:xfrm>
            <a:off x="831587" y="5449532"/>
            <a:ext cx="2473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Cores Perolizadas.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6DD824B-75B1-D0A7-6F6F-4421FA4FE5C3}"/>
              </a:ext>
            </a:extLst>
          </p:cNvPr>
          <p:cNvSpPr txBox="1"/>
          <p:nvPr/>
        </p:nvSpPr>
        <p:spPr>
          <a:xfrm>
            <a:off x="756895" y="3446045"/>
            <a:ext cx="3908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Cores metálicas e perolizadas.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FA1EB8B-9AD2-BCAA-B9A4-BA42A7A3FBC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2976" y="4957863"/>
            <a:ext cx="2912474" cy="1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894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EE59EE7-B8A2-AF8B-6D45-BF0124B427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41FD783-25A1-B74F-6EE4-C2334C7153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757148" y="4006147"/>
            <a:ext cx="4950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 Nova" panose="020B0504020202020204" pitchFamily="34" charset="0"/>
                <a:cs typeface="Tahoma" panose="020B0604030504040204" pitchFamily="34" charset="0"/>
              </a:rPr>
              <a:t>Refração de luz pelo revestimento de dióxido de titânio.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31FE09C-AC0F-69FE-22B4-ABC085A2F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148" y="2148116"/>
            <a:ext cx="4392000" cy="326301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49AD5E-6272-F954-BF0E-B58A8F60D7FE}"/>
              </a:ext>
            </a:extLst>
          </p:cNvPr>
          <p:cNvSpPr txBox="1"/>
          <p:nvPr/>
        </p:nvSpPr>
        <p:spPr>
          <a:xfrm>
            <a:off x="1879006" y="5715457"/>
            <a:ext cx="2174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 Nova" panose="020B0504020202020204" pitchFamily="34" charset="0"/>
                <a:cs typeface="Tahoma" panose="020B0604030504040204" pitchFamily="34" charset="0"/>
              </a:rPr>
              <a:t>Partícula de Mica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BED6C47-16F2-A03A-E490-248E735D6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48" y="5646084"/>
            <a:ext cx="828000" cy="53885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AC7E1A3-753D-70FD-0AD9-3B351189F69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592" y="5646084"/>
            <a:ext cx="828000" cy="53885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A09D79F-6D0A-0F0E-4788-BA4D87078FE7}"/>
              </a:ext>
            </a:extLst>
          </p:cNvPr>
          <p:cNvSpPr txBox="1"/>
          <p:nvPr/>
        </p:nvSpPr>
        <p:spPr>
          <a:xfrm>
            <a:off x="5763597" y="5715457"/>
            <a:ext cx="4314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 Nova" panose="020B0504020202020204" pitchFamily="34" charset="0"/>
                <a:cs typeface="Tahoma" panose="020B0604030504040204" pitchFamily="34" charset="0"/>
              </a:rPr>
              <a:t>Revestimento de Dióxido de Titânio 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1EB506F-7605-A98A-7460-1E9D06909D89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– CORES METÁLICAS/PEROLIZADAS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7C93D5D-57AB-6741-B8B7-E505625980AC}"/>
              </a:ext>
            </a:extLst>
          </p:cNvPr>
          <p:cNvSpPr txBox="1"/>
          <p:nvPr/>
        </p:nvSpPr>
        <p:spPr>
          <a:xfrm>
            <a:off x="780083" y="1462071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Pigmento Pérola , Partícula de Mica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36B3C-6F65-4BD2-7E9F-77ECFFB16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F2BC391-5B6E-0963-F7C0-4865EF11CA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3D1A324-B576-E018-2A7F-DBBDA8D412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8A983350-1F3D-EFA2-71D3-D499566BCE3D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– CORES METÁLICAS/PEROLIZADAS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8C510F0-F3AE-A948-D44F-C6861E6C048F}"/>
              </a:ext>
            </a:extLst>
          </p:cNvPr>
          <p:cNvSpPr txBox="1"/>
          <p:nvPr/>
        </p:nvSpPr>
        <p:spPr>
          <a:xfrm>
            <a:off x="780083" y="1607193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Efeito do Dióxido de Titânio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8935F09-869E-8408-23DE-95FFBC066204}"/>
              </a:ext>
            </a:extLst>
          </p:cNvPr>
          <p:cNvSpPr txBox="1"/>
          <p:nvPr/>
        </p:nvSpPr>
        <p:spPr>
          <a:xfrm>
            <a:off x="780083" y="2042337"/>
            <a:ext cx="8897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Camada (Espessura) do revestimento do Dióxido de Titânio(</a:t>
            </a:r>
            <a:r>
              <a:rPr lang="pt-B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₂).</a:t>
            </a:r>
          </a:p>
          <a:p>
            <a:pPr algn="just"/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 cada camada obtemos refração de luz diferente;</a:t>
            </a:r>
          </a:p>
          <a:p>
            <a:pPr algn="just"/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 refração de luz determina o efeito da cor. </a:t>
            </a:r>
          </a:p>
          <a:p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48438C2-5152-2759-F2D5-8806AB52F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939" b="-9917"/>
          <a:stretch>
            <a:fillRect/>
          </a:stretch>
        </p:blipFill>
        <p:spPr bwMode="auto">
          <a:xfrm>
            <a:off x="867300" y="3282159"/>
            <a:ext cx="6541206" cy="31924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38469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B978F-28B6-3E8F-53CC-EBB783F4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36419C6-CE6A-786D-C508-C656709C3F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40F6072-6362-86DE-3CCA-0764934278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B93BA119-81B3-8270-7F68-C2FD918C11C3}"/>
              </a:ext>
            </a:extLst>
          </p:cNvPr>
          <p:cNvSpPr txBox="1">
            <a:spLocks/>
          </p:cNvSpPr>
          <p:nvPr/>
        </p:nvSpPr>
        <p:spPr>
          <a:xfrm>
            <a:off x="644450" y="739129"/>
            <a:ext cx="10125149" cy="119820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5 – CORES METÁLICAS/PEROLIZADAS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464C0B2-8523-9FEA-8172-2D3141D1E834}"/>
              </a:ext>
            </a:extLst>
          </p:cNvPr>
          <p:cNvSpPr txBox="1"/>
          <p:nvPr/>
        </p:nvSpPr>
        <p:spPr>
          <a:xfrm>
            <a:off x="756895" y="1660941"/>
            <a:ext cx="7623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Efeito visual das bases pérolas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7917B6F-B614-03F6-D752-123BB508E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358" y="1816259"/>
            <a:ext cx="2196000" cy="1894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61C0030-F26E-D3E7-6B94-DA174FE88F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0357" y="3996205"/>
            <a:ext cx="2213715" cy="1894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09D6EE0-4C44-BBDC-C0E5-28DFD1F5596B}"/>
              </a:ext>
            </a:extLst>
          </p:cNvPr>
          <p:cNvSpPr txBox="1"/>
          <p:nvPr/>
        </p:nvSpPr>
        <p:spPr>
          <a:xfrm>
            <a:off x="803159" y="2245986"/>
            <a:ext cx="6671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Pérola nas cores: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Grandes quantidades para alterar a cor 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Clareia a frente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Maior efeito nas  a escuras.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364DA0D-19A1-74DE-2BE8-5CFDA5E57E3C}"/>
              </a:ext>
            </a:extLst>
          </p:cNvPr>
          <p:cNvSpPr txBox="1"/>
          <p:nvPr/>
        </p:nvSpPr>
        <p:spPr>
          <a:xfrm>
            <a:off x="890449" y="3610591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Cores escuras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Mínima alteração no Flip da cor.</a:t>
            </a:r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     O Brilho do Flip  permanece  escuro.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A8160B8-7A0A-8152-397C-A0C38D2A8230}"/>
              </a:ext>
            </a:extLst>
          </p:cNvPr>
          <p:cNvSpPr txBox="1"/>
          <p:nvPr/>
        </p:nvSpPr>
        <p:spPr>
          <a:xfrm>
            <a:off x="890449" y="4698197"/>
            <a:ext cx="561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Cores claras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Mínima alteração na cor, porém muda o tom.      </a:t>
            </a:r>
          </a:p>
        </p:txBody>
      </p:sp>
    </p:spTree>
    <p:extLst>
      <p:ext uri="{BB962C8B-B14F-4D97-AF65-F5344CB8AC3E}">
        <p14:creationId xmlns:p14="http://schemas.microsoft.com/office/powerpoint/2010/main" val="17576071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49C4-8CA1-C037-34D0-B725FBD1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D845866-FC3C-1F10-1D22-C5C96953D1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F6D37E9-37E4-CD2E-B534-C4BB265038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BA1AA4B-658A-46D9-6E34-E6F79BED52AD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– PROCESSO DE CORES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82A0DCA-FFDC-C00F-FA78-AADFE6F3A3B8}"/>
              </a:ext>
            </a:extLst>
          </p:cNvPr>
          <p:cNvSpPr txBox="1"/>
          <p:nvPr/>
        </p:nvSpPr>
        <p:spPr>
          <a:xfrm>
            <a:off x="780083" y="2896356"/>
            <a:ext cx="7638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difíceis de reproduzir - </a:t>
            </a:r>
            <a:r>
              <a:rPr lang="pt-BR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Tricoats</a:t>
            </a:r>
            <a:endParaRPr lang="pt-B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B242E9B-F532-C8A6-FFBB-0C419A00ED5A}"/>
              </a:ext>
            </a:extLst>
          </p:cNvPr>
          <p:cNvSpPr txBox="1"/>
          <p:nvPr/>
        </p:nvSpPr>
        <p:spPr>
          <a:xfrm>
            <a:off x="780083" y="3359150"/>
            <a:ext cx="89050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</a:t>
            </a:r>
            <a:r>
              <a:rPr lang="pt-BR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Tricoats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Candy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Verniz tingido: 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Primeira camada – base sólida, metálica ou perolizada;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Segunda camada – camada tingida transparente para dar efeito de profundidade na cor;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</a:t>
            </a:r>
            <a:r>
              <a:rPr lang="pt-BR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Tricoats</a:t>
            </a: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Primeira camada – base sólida;</a:t>
            </a:r>
          </a:p>
          <a:p>
            <a:pPr>
              <a:defRPr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Segunda camada – camada metálica normalmente perolizada para dar efeito e personalização da cor;</a:t>
            </a:r>
          </a:p>
          <a:p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7">
            <a:extLst>
              <a:ext uri="{FF2B5EF4-FFF2-40B4-BE49-F238E27FC236}">
                <a16:creationId xmlns:a16="http://schemas.microsoft.com/office/drawing/2014/main" id="{E99D44C0-94C6-2A81-3C91-7409FBE6F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011" y="1600202"/>
            <a:ext cx="6768000" cy="11181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rgbClr val="56BBE1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96292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FD15D-E613-39CD-2732-653F5ACFE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7812B7-4597-390E-62E8-C02F137D8A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10FFAB6-645F-706F-7B18-B18BD6A8DE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B2E28B-F3A1-3FAD-7A39-94D0D7737182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6 – CORES PEROLIZADAS TRICOAT 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ADEB6B3-AB85-46F4-09C2-282A304911E1}"/>
              </a:ext>
            </a:extLst>
          </p:cNvPr>
          <p:cNvGrpSpPr/>
          <p:nvPr/>
        </p:nvGrpSpPr>
        <p:grpSpPr>
          <a:xfrm>
            <a:off x="762668" y="1861748"/>
            <a:ext cx="8675706" cy="4609562"/>
            <a:chOff x="273718" y="1691249"/>
            <a:chExt cx="8900007" cy="4728737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BCAC220C-8672-E565-9A93-A70DB733D1AD}"/>
                </a:ext>
              </a:extLst>
            </p:cNvPr>
            <p:cNvSpPr txBox="1"/>
            <p:nvPr/>
          </p:nvSpPr>
          <p:spPr>
            <a:xfrm>
              <a:off x="273718" y="1723251"/>
              <a:ext cx="4685598" cy="947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Cor da base sólida;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Cor do efeito metálico;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Verniz.</a:t>
              </a:r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969D840A-A8CE-1696-7B99-CA63F89CD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836" y="5228074"/>
              <a:ext cx="2634753" cy="1191912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E4620C5-8AE7-FCE7-041C-0391D61BE212}"/>
                </a:ext>
              </a:extLst>
            </p:cNvPr>
            <p:cNvSpPr txBox="1"/>
            <p:nvPr/>
          </p:nvSpPr>
          <p:spPr>
            <a:xfrm>
              <a:off x="426094" y="4209166"/>
              <a:ext cx="4685598" cy="947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Cor da base sólida;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Cor de efeito solido;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Verniz.</a:t>
              </a:r>
            </a:p>
          </p:txBody>
        </p: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5EE149BF-7317-7C4C-E068-4CD8DA456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5605" y="2787936"/>
              <a:ext cx="2725664" cy="1286450"/>
            </a:xfrm>
            <a:prstGeom prst="rect">
              <a:avLst/>
            </a:prstGeom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676AF39-CCFC-15CE-B7AB-D49ECE208CD4}"/>
                </a:ext>
              </a:extLst>
            </p:cNvPr>
            <p:cNvSpPr txBox="1"/>
            <p:nvPr/>
          </p:nvSpPr>
          <p:spPr>
            <a:xfrm>
              <a:off x="4592581" y="1691249"/>
              <a:ext cx="4581144" cy="9472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Cor da base é metálica;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Cor do efeito perolizado;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Verniz.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01CC76F1-7517-A9FC-4950-669BD2850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84957" y="5228074"/>
              <a:ext cx="2446773" cy="1151866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3CBCB068-ED1A-34B8-D7AE-28451BFC8800}"/>
                </a:ext>
              </a:extLst>
            </p:cNvPr>
            <p:cNvSpPr txBox="1"/>
            <p:nvPr/>
          </p:nvSpPr>
          <p:spPr>
            <a:xfrm>
              <a:off x="4826895" y="4198810"/>
              <a:ext cx="3548725" cy="9472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sz="1800" dirty="0">
                  <a:latin typeface="Arial" panose="020B0604020202020204" pitchFamily="34" charset="0"/>
                  <a:cs typeface="Arial" panose="020B0604020202020204" pitchFamily="34" charset="0"/>
                </a:rPr>
                <a:t>Cor da base </a:t>
              </a:r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é metálica</a:t>
              </a:r>
              <a:r>
                <a:rPr lang="pt-BR" sz="18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sz="1800" dirty="0">
                  <a:latin typeface="Arial" panose="020B0604020202020204" pitchFamily="34" charset="0"/>
                  <a:cs typeface="Arial" panose="020B0604020202020204" pitchFamily="34" charset="0"/>
                </a:rPr>
                <a:t>Cor do efeito é sólido;</a:t>
              </a:r>
            </a:p>
            <a:p>
              <a:pPr indent="-342900" algn="just">
                <a:buFont typeface="Arial" panose="020B0604020202020204" pitchFamily="34" charset="0"/>
                <a:buChar char="•"/>
              </a:pPr>
              <a:r>
                <a:rPr lang="pt-BR" sz="1800" dirty="0">
                  <a:latin typeface="Arial" panose="020B0604020202020204" pitchFamily="34" charset="0"/>
                  <a:cs typeface="Arial" panose="020B0604020202020204" pitchFamily="34" charset="0"/>
                </a:rPr>
                <a:t>Verniz.</a:t>
              </a: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DA87426-822B-7B28-3051-19C0C9A52035}"/>
              </a:ext>
            </a:extLst>
          </p:cNvPr>
          <p:cNvSpPr txBox="1"/>
          <p:nvPr/>
        </p:nvSpPr>
        <p:spPr>
          <a:xfrm>
            <a:off x="699168" y="1424056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Sistema de Pintura Três Camadas - 4 exemplos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0ED3133D-F53E-D6A1-A422-AF92905D1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658" y="2795100"/>
            <a:ext cx="3057143" cy="1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288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036D4B2-D9BB-345E-0524-7263FA4389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1FB3B70-65E8-01B7-BA74-B0AC7917C0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0924BD6-2685-59D9-95DE-DCE5E526F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233" y="2752818"/>
            <a:ext cx="3780000" cy="316023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FF56A64-8172-D6CE-C108-876CB6447226}"/>
              </a:ext>
            </a:extLst>
          </p:cNvPr>
          <p:cNvSpPr txBox="1"/>
          <p:nvPr/>
        </p:nvSpPr>
        <p:spPr>
          <a:xfrm>
            <a:off x="787353" y="4658898"/>
            <a:ext cx="47358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cor e o ângulo variam conforme a quantidade de passadas do efeito.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Aplicação de 1 até 5 passadas do efeito.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A6C6640-661E-6BAD-FA5E-54DB728D8DD9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6 – CORES PEROLIZADAS TRICOAT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1D53C64-1866-6423-E1DE-72A850C26E4D}"/>
              </a:ext>
            </a:extLst>
          </p:cNvPr>
          <p:cNvSpPr txBox="1"/>
          <p:nvPr/>
        </p:nvSpPr>
        <p:spPr>
          <a:xfrm>
            <a:off x="787353" y="1475059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Sistema de pintura três camadas – Avaliação da cor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67FF335-0279-EF8F-C62C-17A63DC6C7C7}"/>
              </a:ext>
            </a:extLst>
          </p:cNvPr>
          <p:cNvSpPr txBox="1"/>
          <p:nvPr/>
        </p:nvSpPr>
        <p:spPr>
          <a:xfrm>
            <a:off x="787353" y="3058474"/>
            <a:ext cx="4407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Aplicar a primeira camada (base) até a cobertura total.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69C8C-75C8-FE13-A349-EBE96D66E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A5CFE8FC-DF81-7412-DA6D-2697B9918E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BD54A27A-E97D-9D97-1E6A-4D0FC3FFDD0F}"/>
              </a:ext>
            </a:extLst>
          </p:cNvPr>
          <p:cNvSpPr txBox="1">
            <a:spLocks/>
          </p:cNvSpPr>
          <p:nvPr/>
        </p:nvSpPr>
        <p:spPr>
          <a:xfrm>
            <a:off x="644450" y="739129"/>
            <a:ext cx="10125149" cy="119820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– PROCESSO DE CORES TRICOAT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1F1CEED-579B-E61B-A47E-D107A11784BB}"/>
              </a:ext>
            </a:extLst>
          </p:cNvPr>
          <p:cNvSpPr txBox="1"/>
          <p:nvPr/>
        </p:nvSpPr>
        <p:spPr>
          <a:xfrm>
            <a:off x="699745" y="1437638"/>
            <a:ext cx="7623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Pintura Três Camadas – Tradicional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8E1262F-27AE-2B32-3BA9-32E6BDF8506A}"/>
              </a:ext>
            </a:extLst>
          </p:cNvPr>
          <p:cNvSpPr txBox="1"/>
          <p:nvPr/>
        </p:nvSpPr>
        <p:spPr>
          <a:xfrm>
            <a:off x="753702" y="2536145"/>
            <a:ext cx="6021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Aplicar a primeira camada (base) até a cobertura total.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5932470-8907-0A69-EDE6-EB51224BE0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06DEFE0C-BDAC-D0B9-8114-0876DAC15E78}"/>
              </a:ext>
            </a:extLst>
          </p:cNvPr>
          <p:cNvGrpSpPr/>
          <p:nvPr/>
        </p:nvGrpSpPr>
        <p:grpSpPr>
          <a:xfrm>
            <a:off x="753702" y="2809765"/>
            <a:ext cx="9022385" cy="3107103"/>
            <a:chOff x="1529891" y="2797390"/>
            <a:chExt cx="8536246" cy="3107103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C94E5AE5-0BE0-C16F-DEB6-741228973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4137" y="2797390"/>
              <a:ext cx="4212000" cy="3107103"/>
            </a:xfrm>
            <a:prstGeom prst="rect">
              <a:avLst/>
            </a:prstGeom>
          </p:spPr>
        </p:pic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9BB960F-5365-A5BD-7918-2B2958C03ACA}"/>
                </a:ext>
              </a:extLst>
            </p:cNvPr>
            <p:cNvSpPr txBox="1"/>
            <p:nvPr/>
          </p:nvSpPr>
          <p:spPr>
            <a:xfrm>
              <a:off x="1529891" y="2851581"/>
              <a:ext cx="10160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Verniz</a:t>
              </a:r>
              <a:endPara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26BC79C5-FD5F-4B7A-74FE-8030694BDE54}"/>
                </a:ext>
              </a:extLst>
            </p:cNvPr>
            <p:cNvSpPr txBox="1"/>
            <p:nvPr/>
          </p:nvSpPr>
          <p:spPr>
            <a:xfrm>
              <a:off x="1529891" y="3591499"/>
              <a:ext cx="36111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Camada de branco perolizado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BEA6C2EA-D1E7-07E6-CC5C-105FEF6B418D}"/>
                </a:ext>
              </a:extLst>
            </p:cNvPr>
            <p:cNvSpPr txBox="1"/>
            <p:nvPr/>
          </p:nvSpPr>
          <p:spPr>
            <a:xfrm>
              <a:off x="1529891" y="4306116"/>
              <a:ext cx="31545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Camada de cor sólida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43995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4FE26-F7C2-53A4-D895-33CCA2BF2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6948674-C107-8A72-9A89-FB5DAB8677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D10B797-B521-D8FA-3BB8-8B205176F4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E20C038-B4A7-EC90-1B1A-4605C798F4D6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6 – CORES PEROLIZADAS TRICOAT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C7B5364-5059-AED7-D0A9-817461056716}"/>
              </a:ext>
            </a:extLst>
          </p:cNvPr>
          <p:cNvSpPr txBox="1"/>
          <p:nvPr/>
        </p:nvSpPr>
        <p:spPr>
          <a:xfrm>
            <a:off x="644451" y="1474247"/>
            <a:ext cx="5196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Tingimento no TriCoat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B051A9-F574-5324-DC8D-94C011562DB3}"/>
              </a:ext>
            </a:extLst>
          </p:cNvPr>
          <p:cNvSpPr txBox="1"/>
          <p:nvPr/>
        </p:nvSpPr>
        <p:spPr>
          <a:xfrm>
            <a:off x="727473" y="2136338"/>
            <a:ext cx="9674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Tingimento da 1ª Camada (Base):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Similar ao da cor sólida;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ângulo estiver diferente e a granulação da camada de efeito estiver boa;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alteração na primeira camada será percebida na camada de efeito.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386F80E-8BAD-C2AB-48D0-61536C656DCE}"/>
              </a:ext>
            </a:extLst>
          </p:cNvPr>
          <p:cNvSpPr txBox="1"/>
          <p:nvPr/>
        </p:nvSpPr>
        <p:spPr>
          <a:xfrm>
            <a:off x="727473" y="3875647"/>
            <a:ext cx="6499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Tingimento da camada de efeito.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Diferença na frente da cor;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Ajustar a granulometria;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Brilho do ângulo ficar mais claro ou escuro;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camada de efeito interfere na cor. </a:t>
            </a:r>
          </a:p>
        </p:txBody>
      </p:sp>
    </p:spTree>
    <p:extLst>
      <p:ext uri="{BB962C8B-B14F-4D97-AF65-F5344CB8AC3E}">
        <p14:creationId xmlns:p14="http://schemas.microsoft.com/office/powerpoint/2010/main" val="3269857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A884E-C43A-A393-1FA0-813D4DFC7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5CC05F90-136F-5E95-0232-3CA4C237E7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77A968B-4071-2D99-BB01-2E7E46083E86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– CORES PEROLIZADAS TRICOAT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431E93E-F3C4-92C0-F621-3C1BD7713C19}"/>
              </a:ext>
            </a:extLst>
          </p:cNvPr>
          <p:cNvSpPr txBox="1"/>
          <p:nvPr/>
        </p:nvSpPr>
        <p:spPr>
          <a:xfrm>
            <a:off x="699168" y="1652656"/>
            <a:ext cx="9757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Pintura Três Camadas – Ajuste de cor na aplicação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C07F4C8-D651-0AD8-C9CE-FD34D16BA381}"/>
              </a:ext>
            </a:extLst>
          </p:cNvPr>
          <p:cNvSpPr txBox="1"/>
          <p:nvPr/>
        </p:nvSpPr>
        <p:spPr>
          <a:xfrm>
            <a:off x="699168" y="2194884"/>
            <a:ext cx="8924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Tingimento no </a:t>
            </a:r>
            <a:r>
              <a:rPr lang="pt-BR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Tricoat</a:t>
            </a: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Ajustar o leque conforme especificado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a vazão.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 seca – cor clara.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 molhada – cor escura.</a:t>
            </a:r>
          </a:p>
          <a:p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4675E44-29BB-ED8F-CD7C-9C3BF6123045}"/>
              </a:ext>
            </a:extLst>
          </p:cNvPr>
          <p:cNvSpPr txBox="1"/>
          <p:nvPr/>
        </p:nvSpPr>
        <p:spPr>
          <a:xfrm>
            <a:off x="699168" y="4058016"/>
            <a:ext cx="8924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aplicação: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Preparação adequada da peça.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Manutenção dos equipamentos.</a:t>
            </a:r>
          </a:p>
          <a:p>
            <a:pPr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 de acordo com especificação do produto.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C4886972-44B9-2C60-5CC1-4106334F34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A7EBEB46-8913-4BD8-63D7-E9E20FEA2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63444" t="12938" r="2460" b="9275"/>
          <a:stretch>
            <a:fillRect/>
          </a:stretch>
        </p:blipFill>
        <p:spPr bwMode="auto">
          <a:xfrm>
            <a:off x="7817225" y="2582957"/>
            <a:ext cx="2664000" cy="24259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19674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09914-592E-B21A-62FE-6E134D25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41D184D-359E-1676-49E3-408F1FF52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7F8F06F-0A68-B5A1-FB2D-E8199D4A95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E8A1DE2-02FD-0A8D-79CF-E157A57F48E1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6 – CORES PEROLIZADAS TRICOAT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B618601-CB7C-9F5D-EFA1-94DDEBD262C9}"/>
              </a:ext>
            </a:extLst>
          </p:cNvPr>
          <p:cNvSpPr txBox="1"/>
          <p:nvPr/>
        </p:nvSpPr>
        <p:spPr>
          <a:xfrm>
            <a:off x="644450" y="1474247"/>
            <a:ext cx="8175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Sistema de Pintura Três Camadas – Ajuste de cor na aplicação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5B23EFA-CA5E-629B-CA65-F93F2E5FC724}"/>
              </a:ext>
            </a:extLst>
          </p:cNvPr>
          <p:cNvSpPr txBox="1"/>
          <p:nvPr/>
        </p:nvSpPr>
        <p:spPr>
          <a:xfrm>
            <a:off x="727473" y="2136338"/>
            <a:ext cx="71655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Processos de alongamentos</a:t>
            </a:r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• Considerar a possibilidade de alongar, para que o retoque e a percepção do desvio de cor não seja notado.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8">
            <a:extLst>
              <a:ext uri="{FF2B5EF4-FFF2-40B4-BE49-F238E27FC236}">
                <a16:creationId xmlns:a16="http://schemas.microsoft.com/office/drawing/2014/main" id="{68D474BD-0535-5F59-4FAC-B4F0AB5E4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331" y="3723145"/>
            <a:ext cx="3782728" cy="19964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9">
            <a:extLst>
              <a:ext uri="{FF2B5EF4-FFF2-40B4-BE49-F238E27FC236}">
                <a16:creationId xmlns:a16="http://schemas.microsoft.com/office/drawing/2014/main" id="{88E53321-EEFA-8793-906F-79514CBFD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0509" y="3752536"/>
            <a:ext cx="3806915" cy="19964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89104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E41F781-78A1-BFFF-12E4-2D81F8E620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8A6959F-16F3-4181-B63E-91C4DC8001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8138" y="81021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6. Cores Perolizadas TriCoat</a:t>
            </a:r>
            <a:br>
              <a:rPr lang="pt-BR" sz="3600" dirty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br>
              <a:rPr lang="pt-BR" sz="3600" dirty="0">
                <a:solidFill>
                  <a:srgbClr val="FFC000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endParaRPr lang="pt-BR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12107" y="185008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12107" y="382175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112107" y="185008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112107" y="382175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8852" name="Imagem 10"/>
          <p:cNvPicPr>
            <a:picLocks noChangeAspect="1" noChangeArrowheads="1"/>
          </p:cNvPicPr>
          <p:nvPr/>
        </p:nvPicPr>
        <p:blipFill>
          <a:blip r:embed="rId4"/>
          <a:srcRect t="13013"/>
          <a:stretch>
            <a:fillRect/>
          </a:stretch>
        </p:blipFill>
        <p:spPr bwMode="auto">
          <a:xfrm>
            <a:off x="644451" y="2175086"/>
            <a:ext cx="3428488" cy="2051857"/>
          </a:xfrm>
          <a:prstGeom prst="rect">
            <a:avLst/>
          </a:prstGeom>
          <a:noFill/>
        </p:spPr>
      </p:pic>
      <p:pic>
        <p:nvPicPr>
          <p:cNvPr id="78849" name="Imagem 11"/>
          <p:cNvPicPr>
            <a:picLocks noChangeAspect="1" noChangeArrowheads="1"/>
          </p:cNvPicPr>
          <p:nvPr/>
        </p:nvPicPr>
        <p:blipFill>
          <a:blip r:embed="rId5"/>
          <a:srcRect t="10633"/>
          <a:stretch>
            <a:fillRect/>
          </a:stretch>
        </p:blipFill>
        <p:spPr bwMode="auto">
          <a:xfrm>
            <a:off x="731232" y="4580091"/>
            <a:ext cx="3264633" cy="2009743"/>
          </a:xfrm>
          <a:prstGeom prst="rect">
            <a:avLst/>
          </a:prstGeom>
          <a:noFill/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473379" y="3274949"/>
            <a:ext cx="5249119" cy="4001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Não aplicar o Verniz até o final da peça.</a:t>
            </a:r>
          </a:p>
        </p:txBody>
      </p:sp>
      <p:sp>
        <p:nvSpPr>
          <p:cNvPr id="78854" name="AutoShape 6"/>
          <p:cNvSpPr>
            <a:spLocks noChangeShapeType="1"/>
          </p:cNvSpPr>
          <p:nvPr/>
        </p:nvSpPr>
        <p:spPr bwMode="auto">
          <a:xfrm flipV="1">
            <a:off x="4054278" y="3722420"/>
            <a:ext cx="419100" cy="381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4473379" y="5684074"/>
            <a:ext cx="3355159" cy="4001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Aplicar até o final da peça.</a:t>
            </a:r>
          </a:p>
        </p:txBody>
      </p:sp>
      <p:sp>
        <p:nvSpPr>
          <p:cNvPr id="78851" name="AutoShape 3"/>
          <p:cNvSpPr>
            <a:spLocks noChangeShapeType="1"/>
          </p:cNvSpPr>
          <p:nvPr/>
        </p:nvSpPr>
        <p:spPr bwMode="auto">
          <a:xfrm flipV="1">
            <a:off x="3995864" y="6065481"/>
            <a:ext cx="419100" cy="2476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1752601" y="501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340707" y="285973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324196" y="333901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E6F041-80D2-17F3-C7C1-F5C9FBB6246A}"/>
              </a:ext>
            </a:extLst>
          </p:cNvPr>
          <p:cNvSpPr txBox="1"/>
          <p:nvPr/>
        </p:nvSpPr>
        <p:spPr>
          <a:xfrm>
            <a:off x="676620" y="1845122"/>
            <a:ext cx="4127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-apple-system"/>
                <a:cs typeface="Tahoma" panose="020B0604030504040204" pitchFamily="34" charset="0"/>
              </a:rPr>
              <a:t>Aplicação do Verniz - 1ª passada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A3FDA0-E534-8A09-3068-E980552EC591}"/>
              </a:ext>
            </a:extLst>
          </p:cNvPr>
          <p:cNvSpPr txBox="1"/>
          <p:nvPr/>
        </p:nvSpPr>
        <p:spPr>
          <a:xfrm>
            <a:off x="644452" y="4274304"/>
            <a:ext cx="4039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-apple-system"/>
                <a:cs typeface="Tahoma" panose="020B0604030504040204" pitchFamily="34" charset="0"/>
              </a:rPr>
              <a:t>Aplicação do Verniz - 2ª passada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A1F7C07-ADAC-2AF0-3E69-1CB2C8C701AD}"/>
              </a:ext>
            </a:extLst>
          </p:cNvPr>
          <p:cNvSpPr txBox="1">
            <a:spLocks/>
          </p:cNvSpPr>
          <p:nvPr/>
        </p:nvSpPr>
        <p:spPr>
          <a:xfrm>
            <a:off x="644451" y="533512"/>
            <a:ext cx="9757564" cy="7552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6 – CORES PEROLIZADAS TRICOAT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76991A-7DF5-619F-B072-38ACDECA4F9D}"/>
              </a:ext>
            </a:extLst>
          </p:cNvPr>
          <p:cNvSpPr txBox="1"/>
          <p:nvPr/>
        </p:nvSpPr>
        <p:spPr>
          <a:xfrm>
            <a:off x="731231" y="1794429"/>
            <a:ext cx="5013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Aplicação do Verniz - 1ª passada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B75869F-6694-26DC-07E1-73D3CDA06656}"/>
              </a:ext>
            </a:extLst>
          </p:cNvPr>
          <p:cNvSpPr txBox="1"/>
          <p:nvPr/>
        </p:nvSpPr>
        <p:spPr>
          <a:xfrm>
            <a:off x="713597" y="4274304"/>
            <a:ext cx="4039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Aplicação do Verniz - 2ª passada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8DEF515-5396-1090-A5E2-169978F628D3}"/>
              </a:ext>
            </a:extLst>
          </p:cNvPr>
          <p:cNvSpPr txBox="1"/>
          <p:nvPr/>
        </p:nvSpPr>
        <p:spPr>
          <a:xfrm>
            <a:off x="676620" y="1206270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Sistema de pintura três camadas – Ajuste de cor na aplicação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5CCB6-5BDA-9233-6213-6750DBFAF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CA29400E-E65C-186D-DF68-9BE81D9C07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CD0FB46A-0577-6116-B95D-3DEC5270B302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– DESVIO DE CORES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09967F5-BE37-94AE-87D3-4192FF8DA628}"/>
              </a:ext>
            </a:extLst>
          </p:cNvPr>
          <p:cNvSpPr txBox="1"/>
          <p:nvPr/>
        </p:nvSpPr>
        <p:spPr>
          <a:xfrm>
            <a:off x="699168" y="1652656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 que influenciam nas cores.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5F7C8205-7773-DE18-08DB-B87533B0A4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7A84ABE-8A20-1C73-4C59-39D0B050E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868" y="2438400"/>
            <a:ext cx="6771291" cy="37551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96489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05345-C308-74DB-2EBB-DC80ADD8B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2009BB2-9C73-7F5B-F8CA-528F4E390A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F518EE1-E4CB-3C28-60EC-E0A7DCF1D4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185405-0A66-0BCD-7409-EEDAA46AA90E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7 – DESVIO DAS CORES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820F24-ED82-E73D-AAEA-75C9DE181B96}"/>
              </a:ext>
            </a:extLst>
          </p:cNvPr>
          <p:cNvSpPr txBox="1"/>
          <p:nvPr/>
        </p:nvSpPr>
        <p:spPr>
          <a:xfrm>
            <a:off x="644451" y="1639347"/>
            <a:ext cx="777176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Que parâmetros podem resultar em diferenças de cor durante a aplicação do material nas Montadoras?</a:t>
            </a:r>
          </a:p>
          <a:p>
            <a:endParaRPr lang="pt-BR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B2EBA31-3ABA-AB26-86EA-BA323A14B859}"/>
              </a:ext>
            </a:extLst>
          </p:cNvPr>
          <p:cNvSpPr txBox="1"/>
          <p:nvPr/>
        </p:nvSpPr>
        <p:spPr>
          <a:xfrm>
            <a:off x="644450" y="2562677"/>
            <a:ext cx="6799661" cy="37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Padrão de cor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Tolerâncias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Fornecedores diferentes em localidades diferentes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Tipo de sistema de pintura (Manual ou Automática)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Tipo de verniz e espessura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Espessura da tinta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Poder de cobertura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Primers tingidos</a:t>
            </a:r>
          </a:p>
        </p:txBody>
      </p:sp>
    </p:spTree>
    <p:extLst>
      <p:ext uri="{BB962C8B-B14F-4D97-AF65-F5344CB8AC3E}">
        <p14:creationId xmlns:p14="http://schemas.microsoft.com/office/powerpoint/2010/main" val="33701218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97D7731-88EF-851B-3D04-55453FB9D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6FC18A-214F-C46C-AF0F-964A902799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 l="21225" t="6399" b="8351"/>
          <a:stretch>
            <a:fillRect/>
          </a:stretch>
        </p:blipFill>
        <p:spPr bwMode="auto">
          <a:xfrm>
            <a:off x="2640952" y="2614711"/>
            <a:ext cx="4884644" cy="330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FD768CF-05E0-327B-AE2E-E320851171AD}"/>
              </a:ext>
            </a:extLst>
          </p:cNvPr>
          <p:cNvSpPr txBox="1"/>
          <p:nvPr/>
        </p:nvSpPr>
        <p:spPr>
          <a:xfrm>
            <a:off x="988822" y="3141157"/>
            <a:ext cx="1354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clara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6799E48-C29D-621F-EE2F-022FA87388C4}"/>
              </a:ext>
            </a:extLst>
          </p:cNvPr>
          <p:cNvSpPr txBox="1"/>
          <p:nvPr/>
        </p:nvSpPr>
        <p:spPr>
          <a:xfrm>
            <a:off x="848773" y="5281415"/>
            <a:ext cx="166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escuro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2DB22B9-CE7B-710E-9D25-AB04354173D6}"/>
              </a:ext>
            </a:extLst>
          </p:cNvPr>
          <p:cNvSpPr txBox="1"/>
          <p:nvPr/>
        </p:nvSpPr>
        <p:spPr>
          <a:xfrm>
            <a:off x="2640953" y="5899075"/>
            <a:ext cx="1849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azulado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776C7AC-53FF-5D0E-E530-0FAF06D2E32B}"/>
              </a:ext>
            </a:extLst>
          </p:cNvPr>
          <p:cNvSpPr txBox="1"/>
          <p:nvPr/>
        </p:nvSpPr>
        <p:spPr>
          <a:xfrm>
            <a:off x="5316178" y="5899075"/>
            <a:ext cx="1849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amarelado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377F3F3-6F3B-6676-0D27-3FF3C9D31678}"/>
              </a:ext>
            </a:extLst>
          </p:cNvPr>
          <p:cNvSpPr txBox="1"/>
          <p:nvPr/>
        </p:nvSpPr>
        <p:spPr>
          <a:xfrm>
            <a:off x="4333867" y="2652714"/>
            <a:ext cx="937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-apple-system"/>
                <a:cs typeface="Tahoma" panose="020B0604030504040204" pitchFamily="34" charset="0"/>
              </a:rPr>
              <a:t>Cores: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7ED6C87-882A-6F5D-A818-2AEF0908B59D}"/>
              </a:ext>
            </a:extLst>
          </p:cNvPr>
          <p:cNvSpPr txBox="1"/>
          <p:nvPr/>
        </p:nvSpPr>
        <p:spPr>
          <a:xfrm>
            <a:off x="644451" y="1639347"/>
            <a:ext cx="8312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parâmetros podem resultar em diferenças de cor durante a aplicação do material OEM?</a:t>
            </a:r>
          </a:p>
          <a:p>
            <a:endParaRPr 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73D30828-9A19-44F2-7907-5CD1AEC8815E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– DESVIO DE CORES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333DF04-0185-2A3A-C82F-8E5A4ED532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19F96FC-7CDE-2067-F9B6-10C8C506ED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5978" y="1910334"/>
            <a:ext cx="5366792" cy="26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269BC04-DB77-36BF-35C9-55AEC6410344}"/>
              </a:ext>
            </a:extLst>
          </p:cNvPr>
          <p:cNvSpPr txBox="1"/>
          <p:nvPr/>
        </p:nvSpPr>
        <p:spPr>
          <a:xfrm>
            <a:off x="644451" y="2558253"/>
            <a:ext cx="5617029" cy="2118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Produção da tinta;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Disponibilidade do pigmento;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Máquinas utilizadas;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Fabricantes diferentes;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Padrão de cor OEM. 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5F1EA672-9576-56E8-5195-03CBBB02FEAB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7 – DESVIO DAS CORES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3DDB555-4AA4-9708-EE6D-D16362A51D84}"/>
              </a:ext>
            </a:extLst>
          </p:cNvPr>
          <p:cNvSpPr txBox="1"/>
          <p:nvPr/>
        </p:nvSpPr>
        <p:spPr>
          <a:xfrm>
            <a:off x="644451" y="1883356"/>
            <a:ext cx="7771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Fornecedores de Tinta OEM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FC0FFAA-4385-FB75-3061-988A5C2607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35BB1A7-48A1-8720-9B3F-93FE02DBC2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6D190C9-3FC9-4149-868D-4850557A246E}"/>
              </a:ext>
            </a:extLst>
          </p:cNvPr>
          <p:cNvSpPr txBox="1"/>
          <p:nvPr/>
        </p:nvSpPr>
        <p:spPr>
          <a:xfrm>
            <a:off x="644451" y="2558253"/>
            <a:ext cx="5617029" cy="49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Primer Claro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-apple-system"/>
                <a:ea typeface="+mn-ea"/>
                <a:cs typeface="Tahoma" panose="020B0604030504040204" pitchFamily="34" charset="0"/>
                <a:sym typeface="Wingdings" panose="05000000000000000000" pitchFamily="2" charset="2"/>
              </a:rPr>
              <a:t>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Acabamento de baixa cobertura 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2E734C3-EADE-491C-753D-37956C67B00B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7 – DESVIO DAS CORES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7EE2477-44A1-6DED-98FB-06C86682E792}"/>
              </a:ext>
            </a:extLst>
          </p:cNvPr>
          <p:cNvSpPr txBox="1"/>
          <p:nvPr/>
        </p:nvSpPr>
        <p:spPr>
          <a:xfrm>
            <a:off x="644451" y="1883356"/>
            <a:ext cx="7771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Cor do primer 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F6FC851F-E7BB-E538-121B-EB027F1F24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735"/>
          <a:stretch>
            <a:fillRect/>
          </a:stretch>
        </p:blipFill>
        <p:spPr>
          <a:xfrm>
            <a:off x="644451" y="3631264"/>
            <a:ext cx="6512129" cy="292040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0B3B6A7E-FD88-6DFA-FE78-87B3184DEB17}"/>
              </a:ext>
            </a:extLst>
          </p:cNvPr>
          <p:cNvSpPr txBox="1"/>
          <p:nvPr/>
        </p:nvSpPr>
        <p:spPr>
          <a:xfrm>
            <a:off x="644451" y="3429000"/>
            <a:ext cx="170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Iluminante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F6D85FC-6A42-79F9-7B83-22767465F876}"/>
              </a:ext>
            </a:extLst>
          </p:cNvPr>
          <p:cNvSpPr txBox="1"/>
          <p:nvPr/>
        </p:nvSpPr>
        <p:spPr>
          <a:xfrm>
            <a:off x="2995765" y="4459129"/>
            <a:ext cx="4543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Cor acabamento correto – ângulo verde </a:t>
            </a:r>
          </a:p>
          <a:p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7997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5F56E-52F9-D1F7-BB07-84A899E85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FCD39F56-D315-A741-E356-5F3D459D7E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42C0F4-A507-E20B-F19E-3CB1866E07D6}"/>
              </a:ext>
            </a:extLst>
          </p:cNvPr>
          <p:cNvSpPr txBox="1"/>
          <p:nvPr/>
        </p:nvSpPr>
        <p:spPr>
          <a:xfrm>
            <a:off x="699168" y="1652656"/>
            <a:ext cx="7638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Envelhecimento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7F796D3D-AB6D-450D-5171-F5751B7BA1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74336C-81AB-3984-D875-B2E0985FAAFF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– DESVIO DE CORES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94D4E81-D3A4-FF8D-9EC6-444508E33B08}"/>
              </a:ext>
            </a:extLst>
          </p:cNvPr>
          <p:cNvSpPr txBox="1"/>
          <p:nvPr/>
        </p:nvSpPr>
        <p:spPr>
          <a:xfrm>
            <a:off x="699168" y="2402033"/>
            <a:ext cx="5123134" cy="3266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Parâmetros que afetam a cor</a:t>
            </a:r>
          </a:p>
          <a:p>
            <a:pPr>
              <a:lnSpc>
                <a:spcPct val="150000"/>
              </a:lnSpc>
            </a:pPr>
            <a:endParaRPr lang="pt-B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 de fabricação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Metamerismo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Reparações anteriores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Intemperismo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Agentes químicos e físicos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B2093B0C-E22E-3920-0C64-5823F68EE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752" y="2575307"/>
            <a:ext cx="5016443" cy="29110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42895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511B-CDE2-A084-55A7-74BEC8A03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97C6067-D119-267E-EAA9-A48D65FB7E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EAABB90-6167-EFFF-EE45-CD7704321C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67FDF4A-13F1-CD1D-4897-509EA15068A5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7 – DESVIO DAS CORES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EF93170-52C6-DCBE-B490-49B8EDA7376E}"/>
              </a:ext>
            </a:extLst>
          </p:cNvPr>
          <p:cNvSpPr txBox="1"/>
          <p:nvPr/>
        </p:nvSpPr>
        <p:spPr>
          <a:xfrm>
            <a:off x="644450" y="1639347"/>
            <a:ext cx="8175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Fatores de influência na oficina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D458F66-BE26-B332-2DE1-B5BB0001624D}"/>
              </a:ext>
            </a:extLst>
          </p:cNvPr>
          <p:cNvSpPr txBox="1"/>
          <p:nvPr/>
        </p:nvSpPr>
        <p:spPr>
          <a:xfrm>
            <a:off x="706039" y="2194884"/>
            <a:ext cx="6799661" cy="37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Aplicação;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Substrato;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Precisão da pesagem;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Condições climáticas;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Pistola de pulverização;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Ajuste na tinta;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Máquina de tinta.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0093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08DED-661D-CF46-FFB9-C19AAF3F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88CE6724-5043-A9DF-112C-CD2FF77CB3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57B6C49C-A7AB-B831-E9DF-8FF0AA5C67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4133A0D-D62C-DE17-2069-C53B0B28BEAA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– DESVIO DE CORES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AEAD7-CEFF-D9A3-DDF2-05119438A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7637" b="42488"/>
          <a:stretch>
            <a:fillRect/>
          </a:stretch>
        </p:blipFill>
        <p:spPr bwMode="auto">
          <a:xfrm>
            <a:off x="4644303" y="2169471"/>
            <a:ext cx="2903394" cy="1768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F34B296-2E37-B692-1698-430E4949E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79" y="2169472"/>
            <a:ext cx="2736000" cy="17687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5408C1F-062A-D4A5-CE29-5421DE3486C4}"/>
              </a:ext>
            </a:extLst>
          </p:cNvPr>
          <p:cNvSpPr txBox="1"/>
          <p:nvPr/>
        </p:nvSpPr>
        <p:spPr>
          <a:xfrm>
            <a:off x="804227" y="1597327"/>
            <a:ext cx="4346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Técnica de aplicação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B72BF7-1FBB-4437-E981-0287B2C146AC}"/>
              </a:ext>
            </a:extLst>
          </p:cNvPr>
          <p:cNvSpPr txBox="1"/>
          <p:nvPr/>
        </p:nvSpPr>
        <p:spPr>
          <a:xfrm>
            <a:off x="804227" y="4145684"/>
            <a:ext cx="64792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qualidade da cor aplicada depende:</a:t>
            </a:r>
          </a:p>
          <a:p>
            <a:endParaRPr lang="pt-BR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Pistola;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Técnica de aplicação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Viscosidade;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Pressão de aplicação;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Temperatura.</a:t>
            </a:r>
          </a:p>
        </p:txBody>
      </p:sp>
    </p:spTree>
    <p:extLst>
      <p:ext uri="{BB962C8B-B14F-4D97-AF65-F5344CB8AC3E}">
        <p14:creationId xmlns:p14="http://schemas.microsoft.com/office/powerpoint/2010/main" val="10388043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A00A9-2909-7FA4-71C5-38A3C68D8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53D501C-B2C1-62A7-4DA8-5127F213BC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D33F951-91A6-D51A-AEB6-6DC91F2A15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72CCDF-06C3-E437-A210-C10B03AC9C27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7 – DESVIO DAS CORES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385215-B04A-CA98-D3D9-C279FE99E6B1}"/>
              </a:ext>
            </a:extLst>
          </p:cNvPr>
          <p:cNvSpPr txBox="1"/>
          <p:nvPr/>
        </p:nvSpPr>
        <p:spPr>
          <a:xfrm>
            <a:off x="644450" y="1639347"/>
            <a:ext cx="8175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Fatores que influenciam na avaliação de cor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8D56FA-9728-357C-092C-439DAA6AB6FA}"/>
              </a:ext>
            </a:extLst>
          </p:cNvPr>
          <p:cNvSpPr txBox="1"/>
          <p:nvPr/>
        </p:nvSpPr>
        <p:spPr>
          <a:xfrm>
            <a:off x="706039" y="2194884"/>
            <a:ext cx="67996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lateral dianteira direita do automóvel branco necessita de ser reparada.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E58A407-5E5A-C76C-1D05-FA80D517D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9857" t="18276" r="18332"/>
          <a:stretch>
            <a:fillRect/>
          </a:stretch>
        </p:blipFill>
        <p:spPr bwMode="auto">
          <a:xfrm>
            <a:off x="706039" y="3164554"/>
            <a:ext cx="4133680" cy="26901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CA55904-A231-C2BA-5BBB-6477F5BC6E4E}"/>
              </a:ext>
            </a:extLst>
          </p:cNvPr>
          <p:cNvSpPr txBox="1"/>
          <p:nvPr/>
        </p:nvSpPr>
        <p:spPr>
          <a:xfrm>
            <a:off x="1151414" y="5985833"/>
            <a:ext cx="8175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Identifique os erros</a:t>
            </a:r>
          </a:p>
        </p:txBody>
      </p:sp>
    </p:spTree>
    <p:extLst>
      <p:ext uri="{BB962C8B-B14F-4D97-AF65-F5344CB8AC3E}">
        <p14:creationId xmlns:p14="http://schemas.microsoft.com/office/powerpoint/2010/main" val="21640845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3DC5A-980E-9F07-C5A6-0C14A2CA9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F2655F94-8AD0-53E4-D45C-681106603C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3B7077C2-C694-8F55-4FB4-1B8598342C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A0D3F8-C189-12B1-C076-74A82989BB67}"/>
              </a:ext>
            </a:extLst>
          </p:cNvPr>
          <p:cNvSpPr txBox="1">
            <a:spLocks/>
          </p:cNvSpPr>
          <p:nvPr/>
        </p:nvSpPr>
        <p:spPr>
          <a:xfrm>
            <a:off x="644451" y="719825"/>
            <a:ext cx="9757564" cy="7552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– DESVIO DE CORES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82C0973-9E5E-36BD-E09B-3EB6027064A0}"/>
              </a:ext>
            </a:extLst>
          </p:cNvPr>
          <p:cNvSpPr txBox="1"/>
          <p:nvPr/>
        </p:nvSpPr>
        <p:spPr>
          <a:xfrm>
            <a:off x="728980" y="1634649"/>
            <a:ext cx="5767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Fatores que influenciam na avaliação de cor 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67AE7C4-3224-0786-A61E-CCA01E591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2271084"/>
            <a:ext cx="4667827" cy="37601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92519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0F76-D6D5-E860-FD57-D1842C7B1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ED5E376-95C2-76D4-76FA-260BC2C1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D2DFFC8-FD58-60F3-950E-56D4FEE921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6466" y="365125"/>
            <a:ext cx="811957" cy="81195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3975D8A-33A4-8824-994F-46E76E39FA7D}"/>
              </a:ext>
            </a:extLst>
          </p:cNvPr>
          <p:cNvSpPr txBox="1">
            <a:spLocks/>
          </p:cNvSpPr>
          <p:nvPr/>
        </p:nvSpPr>
        <p:spPr>
          <a:xfrm>
            <a:off x="644451" y="638943"/>
            <a:ext cx="9757564" cy="108068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spc="-150" dirty="0">
                <a:latin typeface="Arial" panose="020B0604020202020204" pitchFamily="34" charset="0"/>
                <a:cs typeface="Arial" panose="020B0604020202020204" pitchFamily="34" charset="0"/>
              </a:rPr>
              <a:t>7 – DESVIO DAS CORES</a:t>
            </a:r>
          </a:p>
          <a:p>
            <a:r>
              <a:rPr lang="pt-BR" sz="2800" b="1" spc="-150" dirty="0">
                <a:solidFill>
                  <a:srgbClr val="56BB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Fatores que influenciam na avaliação de cor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B5734-577C-C987-94CC-FC14382A3DF9}"/>
              </a:ext>
            </a:extLst>
          </p:cNvPr>
          <p:cNvSpPr txBox="1"/>
          <p:nvPr/>
        </p:nvSpPr>
        <p:spPr>
          <a:xfrm>
            <a:off x="4932514" y="4181219"/>
            <a:ext cx="817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latin typeface="Arial" panose="020B0604020202020204" pitchFamily="34" charset="0"/>
                <a:cs typeface="Arial" panose="020B0604020202020204" pitchFamily="34" charset="0"/>
              </a:rPr>
              <a:t>A magia e a ciência da cor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32A961-556F-D7FE-589D-009FD418D93E}"/>
              </a:ext>
            </a:extLst>
          </p:cNvPr>
          <p:cNvSpPr txBox="1"/>
          <p:nvPr/>
        </p:nvSpPr>
        <p:spPr>
          <a:xfrm>
            <a:off x="706039" y="4873761"/>
            <a:ext cx="10882711" cy="1746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bom colorista não é aquele que define que a cor está conforme, mas o que utiliza as ferramentas corretas para comprovar o acerto. Neste curso, transformamos a percepção visual em técnica científica.</a:t>
            </a:r>
          </a:p>
          <a:p>
            <a:pPr>
              <a:spcBef>
                <a:spcPts val="900"/>
              </a:spcBef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Ao aplicar a conferência sob luz correta, pesagem rigorosa e o uso inteligente dos diferentes pigmentos, você elimina os erros comuns e eleva o padrão da oficina. A cor perfeita é invisível aos olhos do cliente.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B999AC6-2E8A-093F-637B-A5E4085AF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39" y="1937213"/>
            <a:ext cx="4041433" cy="26205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56BBE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88275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4DD36-AEB0-D696-FC86-08954BC0A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169B508-5A7A-75ED-A495-49196AC3A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462E7A25-10AD-7D17-57B2-2F2567CB5DD3}"/>
              </a:ext>
            </a:extLst>
          </p:cNvPr>
          <p:cNvCxnSpPr>
            <a:cxnSpLocks/>
          </p:cNvCxnSpPr>
          <p:nvPr/>
        </p:nvCxnSpPr>
        <p:spPr>
          <a:xfrm>
            <a:off x="747712" y="2999432"/>
            <a:ext cx="0" cy="1610668"/>
          </a:xfrm>
          <a:prstGeom prst="line">
            <a:avLst/>
          </a:prstGeom>
          <a:ln w="25400">
            <a:solidFill>
              <a:srgbClr val="56BBE1"/>
            </a:solidFill>
          </a:ln>
          <a:effectLst>
            <a:glow rad="82255">
              <a:srgbClr val="56BBE1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>
            <a:extLst>
              <a:ext uri="{FF2B5EF4-FFF2-40B4-BE49-F238E27FC236}">
                <a16:creationId xmlns:a16="http://schemas.microsoft.com/office/drawing/2014/main" id="{F302A308-3C92-A85C-503A-C2C6DA5EB3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387" y="590874"/>
            <a:ext cx="1927026" cy="192702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6557433-CC10-0A5C-6A00-6DEB5CA67523}"/>
              </a:ext>
            </a:extLst>
          </p:cNvPr>
          <p:cNvSpPr txBox="1"/>
          <p:nvPr/>
        </p:nvSpPr>
        <p:spPr>
          <a:xfrm>
            <a:off x="874932" y="2890391"/>
            <a:ext cx="38972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Suporte ao cliente</a:t>
            </a:r>
          </a:p>
          <a:p>
            <a:r>
              <a:rPr lang="pt-BR" alt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 0800 7719998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1B7ECE-1147-9C82-FCE9-7ABA71B2474E}"/>
              </a:ext>
            </a:extLst>
          </p:cNvPr>
          <p:cNvSpPr txBox="1"/>
          <p:nvPr/>
        </p:nvSpPr>
        <p:spPr>
          <a:xfrm>
            <a:off x="711333" y="4783781"/>
            <a:ext cx="3060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Siga a </a:t>
            </a:r>
            <a:r>
              <a:rPr lang="pt-BR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Autoluks</a:t>
            </a:r>
            <a:r>
              <a:rPr lang="pt-B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nas redes sociais</a:t>
            </a:r>
            <a:endParaRPr lang="pt-BR" sz="1400" b="1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B23C32B-6C0A-E763-1BE2-BFFE17067C3E}"/>
              </a:ext>
            </a:extLst>
          </p:cNvPr>
          <p:cNvSpPr txBox="1"/>
          <p:nvPr/>
        </p:nvSpPr>
        <p:spPr>
          <a:xfrm>
            <a:off x="2601745" y="5300887"/>
            <a:ext cx="1535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pt-B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AutoluksTintas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FF9A5FD-9CCE-D309-45B9-260F462B47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932" y="5330711"/>
            <a:ext cx="248131" cy="24813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4E7EABE-B40C-0812-6254-6F25B08D9D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330" y="5330711"/>
            <a:ext cx="134728" cy="248131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28B435B-0590-32FC-DA44-8875E40B72E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646" y="5367785"/>
            <a:ext cx="248131" cy="173983"/>
          </a:xfrm>
          <a:prstGeom prst="rect">
            <a:avLst/>
          </a:prstGeom>
        </p:spPr>
      </p:pic>
      <p:sp>
        <p:nvSpPr>
          <p:cNvPr id="24" name="Arco 23">
            <a:extLst>
              <a:ext uri="{FF2B5EF4-FFF2-40B4-BE49-F238E27FC236}">
                <a16:creationId xmlns:a16="http://schemas.microsoft.com/office/drawing/2014/main" id="{D71D0829-1AE7-0D7D-6811-EB4EAD9171E1}"/>
              </a:ext>
            </a:extLst>
          </p:cNvPr>
          <p:cNvSpPr/>
          <p:nvPr/>
        </p:nvSpPr>
        <p:spPr>
          <a:xfrm>
            <a:off x="764177" y="5216725"/>
            <a:ext cx="476103" cy="476103"/>
          </a:xfrm>
          <a:prstGeom prst="arc">
            <a:avLst>
              <a:gd name="adj1" fmla="val 21453055"/>
              <a:gd name="adj2" fmla="val 17622702"/>
            </a:avLst>
          </a:prstGeom>
          <a:noFill/>
          <a:ln>
            <a:solidFill>
              <a:srgbClr val="56BBE1"/>
            </a:solidFill>
          </a:ln>
          <a:effectLst>
            <a:glow rad="63500">
              <a:srgbClr val="56BBE1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Arco 25">
            <a:extLst>
              <a:ext uri="{FF2B5EF4-FFF2-40B4-BE49-F238E27FC236}">
                <a16:creationId xmlns:a16="http://schemas.microsoft.com/office/drawing/2014/main" id="{D675612C-F4BA-719E-CA54-EB46C41BDF8D}"/>
              </a:ext>
            </a:extLst>
          </p:cNvPr>
          <p:cNvSpPr/>
          <p:nvPr/>
        </p:nvSpPr>
        <p:spPr>
          <a:xfrm>
            <a:off x="1409419" y="5216725"/>
            <a:ext cx="476103" cy="476103"/>
          </a:xfrm>
          <a:prstGeom prst="arc">
            <a:avLst>
              <a:gd name="adj1" fmla="val 5358832"/>
              <a:gd name="adj2" fmla="val 1408992"/>
            </a:avLst>
          </a:prstGeom>
          <a:noFill/>
          <a:ln>
            <a:solidFill>
              <a:srgbClr val="56BBE1"/>
            </a:solidFill>
          </a:ln>
          <a:effectLst>
            <a:glow rad="63500">
              <a:srgbClr val="56BBE1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Arco 26">
            <a:extLst>
              <a:ext uri="{FF2B5EF4-FFF2-40B4-BE49-F238E27FC236}">
                <a16:creationId xmlns:a16="http://schemas.microsoft.com/office/drawing/2014/main" id="{E7D63BAE-9C37-69F9-9BEB-2BDF47912149}"/>
              </a:ext>
            </a:extLst>
          </p:cNvPr>
          <p:cNvSpPr/>
          <p:nvPr/>
        </p:nvSpPr>
        <p:spPr>
          <a:xfrm>
            <a:off x="2054661" y="5216725"/>
            <a:ext cx="476103" cy="476103"/>
          </a:xfrm>
          <a:prstGeom prst="arc">
            <a:avLst>
              <a:gd name="adj1" fmla="val 2302366"/>
              <a:gd name="adj2" fmla="val 19641719"/>
            </a:avLst>
          </a:prstGeom>
          <a:noFill/>
          <a:ln>
            <a:solidFill>
              <a:srgbClr val="56BBE1"/>
            </a:solidFill>
          </a:ln>
          <a:effectLst>
            <a:glow rad="63500">
              <a:srgbClr val="56BBE1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7" descr="QR CODE_2.jpg">
            <a:extLst>
              <a:ext uri="{FF2B5EF4-FFF2-40B4-BE49-F238E27FC236}">
                <a16:creationId xmlns:a16="http://schemas.microsoft.com/office/drawing/2014/main" id="{14B33AD6-149F-771D-1558-378A6F0D24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39" y="4977847"/>
            <a:ext cx="1509712" cy="144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C0C17C30-3B8A-8529-B2A2-956FC43CF4AF}"/>
              </a:ext>
            </a:extLst>
          </p:cNvPr>
          <p:cNvSpPr txBox="1">
            <a:spLocks/>
          </p:cNvSpPr>
          <p:nvPr/>
        </p:nvSpPr>
        <p:spPr>
          <a:xfrm>
            <a:off x="9239132" y="4167014"/>
            <a:ext cx="2407919" cy="886172"/>
          </a:xfrm>
          <a:prstGeom prst="rect">
            <a:avLst/>
          </a:prstGeom>
        </p:spPr>
        <p:txBody>
          <a:bodyPr wrap="square" lIns="0" tIns="99981" rIns="0" bIns="201549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r">
              <a:buNone/>
            </a:pPr>
            <a:r>
              <a:rPr lang="pt-BR" altLang="pt-BR" sz="1400" b="1" dirty="0">
                <a:solidFill>
                  <a:schemeClr val="bg1"/>
                </a:solidFill>
                <a:latin typeface="Arial" panose="020B0604020202020204" pitchFamily="34" charset="0"/>
              </a:rPr>
              <a:t>Acesso aos diversos conteúdos disponíveis pelo QR </a:t>
            </a:r>
            <a:r>
              <a:rPr lang="pt-BR" altLang="pt-BR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Code</a:t>
            </a:r>
            <a:endParaRPr lang="pt-BR" altLang="pt-BR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8939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2729</Words>
  <Application>Microsoft Office PowerPoint</Application>
  <PresentationFormat>Widescreen</PresentationFormat>
  <Paragraphs>429</Paragraphs>
  <Slides>69</Slides>
  <Notes>0</Notes>
  <HiddenSlides>3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69</vt:i4>
      </vt:variant>
    </vt:vector>
  </HeadingPairs>
  <TitlesOfParts>
    <vt:vector size="78" baseType="lpstr">
      <vt:lpstr>-apple-system</vt:lpstr>
      <vt:lpstr>Arial</vt:lpstr>
      <vt:lpstr>Arial Nova</vt:lpstr>
      <vt:lpstr>ArialOOEnc</vt:lpstr>
      <vt:lpstr>Calibri</vt:lpstr>
      <vt:lpstr>Calibri Light</vt:lpstr>
      <vt:lpstr>Tahoma</vt:lpstr>
      <vt:lpstr>Wingdings</vt:lpstr>
      <vt:lpstr>Tema do Office</vt:lpstr>
      <vt:lpstr>Curso de técnicas avançadas de colorimetria</vt:lpstr>
      <vt:lpstr>OBJETIVO</vt:lpstr>
      <vt:lpstr>MÓDULOS SOBRE  A FÍSICA DA COR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6. Cores Perolizadas TriCoat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Design Lukscolor</dc:creator>
  <cp:lastModifiedBy>Renato</cp:lastModifiedBy>
  <cp:revision>9</cp:revision>
  <dcterms:created xsi:type="dcterms:W3CDTF">2025-01-09T19:06:30Z</dcterms:created>
  <dcterms:modified xsi:type="dcterms:W3CDTF">2026-09-14T14:58:02Z</dcterms:modified>
</cp:coreProperties>
</file>